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81" r:id="rId2"/>
    <p:sldId id="257" r:id="rId3"/>
    <p:sldId id="280" r:id="rId4"/>
    <p:sldId id="282" r:id="rId5"/>
    <p:sldId id="262" r:id="rId6"/>
    <p:sldId id="258" r:id="rId7"/>
    <p:sldId id="260" r:id="rId8"/>
    <p:sldId id="287" r:id="rId9"/>
    <p:sldId id="288" r:id="rId10"/>
    <p:sldId id="263" r:id="rId11"/>
    <p:sldId id="283" r:id="rId12"/>
    <p:sldId id="285" r:id="rId13"/>
    <p:sldId id="286" r:id="rId14"/>
    <p:sldId id="264" r:id="rId15"/>
    <p:sldId id="270" r:id="rId16"/>
    <p:sldId id="278" r:id="rId17"/>
    <p:sldId id="269" r:id="rId18"/>
    <p:sldId id="265" r:id="rId19"/>
    <p:sldId id="266" r:id="rId20"/>
    <p:sldId id="268" r:id="rId21"/>
    <p:sldId id="271" r:id="rId22"/>
    <p:sldId id="272" r:id="rId23"/>
    <p:sldId id="273" r:id="rId24"/>
    <p:sldId id="293" r:id="rId25"/>
    <p:sldId id="294" r:id="rId26"/>
    <p:sldId id="296" r:id="rId27"/>
    <p:sldId id="292" r:id="rId28"/>
    <p:sldId id="29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da Saravia-Butler" initials="ASB" lastIdx="5" clrIdx="0">
    <p:extLst>
      <p:ext uri="{19B8F6BF-5375-455C-9EA6-DF929625EA0E}">
        <p15:presenceInfo xmlns:p15="http://schemas.microsoft.com/office/powerpoint/2012/main" userId="Amanda Saravia-Butler" providerId="None"/>
      </p:ext>
    </p:extLst>
  </p:cmAuthor>
  <p:cmAuthor id="2" name="J C" initials="JC" lastIdx="3" clrIdx="1">
    <p:extLst>
      <p:ext uri="{19B8F6BF-5375-455C-9EA6-DF929625EA0E}">
        <p15:presenceInfo xmlns:p15="http://schemas.microsoft.com/office/powerpoint/2012/main" userId="a087500b518ec0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715"/>
    <a:srgbClr val="1CADE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045BA-0165-4A58-A7A7-9A7FB636BD51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E7EDA-3676-4505-98DB-8F1FFEAB4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22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1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F6232-EED0-47E9-849C-49ACD43030B4}"/>
              </a:ext>
            </a:extLst>
          </p:cNvPr>
          <p:cNvSpPr/>
          <p:nvPr userDrawn="1"/>
        </p:nvSpPr>
        <p:spPr>
          <a:xfrm>
            <a:off x="668215" y="808892"/>
            <a:ext cx="128954" cy="926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F1601-2E67-4D35-87D8-C2F2E91F8C40}"/>
              </a:ext>
            </a:extLst>
          </p:cNvPr>
          <p:cNvSpPr/>
          <p:nvPr userDrawn="1"/>
        </p:nvSpPr>
        <p:spPr>
          <a:xfrm>
            <a:off x="527538" y="-1"/>
            <a:ext cx="496590" cy="1078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759" y="0"/>
            <a:ext cx="10075985" cy="14996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07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74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3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8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8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1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3550195-FD7B-462A-B95C-6E76A9E7465D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40735C9-0F74-4CEC-AFCF-0FA5FFB14B6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41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lab.nasa.gov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alaxy.genelab.nasa.gov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622431"/>
            <a:ext cx="12191999" cy="17907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RNA-seq Tutorial using</a:t>
            </a:r>
          </a:p>
          <a:p>
            <a:pPr algn="ctr"/>
            <a:r>
              <a:rPr lang="en-US" sz="6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GeneLab’s</a:t>
            </a:r>
            <a:r>
              <a:rPr lang="en-US" sz="6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 Platform</a:t>
            </a:r>
          </a:p>
          <a:p>
            <a:pPr algn="ctr"/>
            <a:endParaRPr lang="en-US" sz="5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9" y="4413223"/>
            <a:ext cx="6096000" cy="10946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i="1" dirty="0">
                <a:solidFill>
                  <a:srgbClr val="5B9BD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Version 4.2</a:t>
            </a:r>
            <a:endParaRPr lang="en-US" sz="1600" i="1" dirty="0">
              <a:solidFill>
                <a:srgbClr val="5B9BD5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07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1600" i="1" dirty="0">
                <a:solidFill>
                  <a:srgbClr val="5B9BD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October </a:t>
            </a:r>
            <a:r>
              <a:rPr lang="en-US" sz="1600" i="1" dirty="0">
                <a:solidFill>
                  <a:srgbClr val="5B9BD5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2021</a:t>
            </a:r>
            <a:endParaRPr lang="en-US" sz="1600" i="1" dirty="0">
              <a:solidFill>
                <a:srgbClr val="5B9BD5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97133-EAD2-4552-887B-82BD517F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38126"/>
            <a:ext cx="6042677" cy="159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9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0"/>
            <a:ext cx="10021711" cy="1499616"/>
          </a:xfrm>
        </p:spPr>
        <p:txBody>
          <a:bodyPr/>
          <a:lstStyle/>
          <a:p>
            <a:r>
              <a:rPr lang="en-US" dirty="0"/>
              <a:t>Viewing History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024" y="2781035"/>
            <a:ext cx="1806061" cy="3804234"/>
            <a:chOff x="845030" y="2189035"/>
            <a:chExt cx="1806061" cy="3804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83995"/>
            <a:stretch/>
          </p:blipFill>
          <p:spPr>
            <a:xfrm>
              <a:off x="845030" y="2189035"/>
              <a:ext cx="1806061" cy="380423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2300141" y="2743200"/>
              <a:ext cx="203423" cy="359454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2011" r="900"/>
          <a:stretch/>
        </p:blipFill>
        <p:spPr>
          <a:xfrm>
            <a:off x="2265452" y="2186119"/>
            <a:ext cx="9539085" cy="4604644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092156" y="2781035"/>
            <a:ext cx="473539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328925" y="2427887"/>
            <a:ext cx="173708" cy="26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89295" y="2735627"/>
            <a:ext cx="863555" cy="549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81207-D57E-8444-825B-91CF37A5B489}"/>
              </a:ext>
            </a:extLst>
          </p:cNvPr>
          <p:cNvSpPr txBox="1"/>
          <p:nvPr/>
        </p:nvSpPr>
        <p:spPr>
          <a:xfrm>
            <a:off x="55863" y="1940160"/>
            <a:ext cx="2160884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view your histories click on this icon at the top right corner of the History panel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271EE-7EF3-9648-B956-B710154B8002}"/>
              </a:ext>
            </a:extLst>
          </p:cNvPr>
          <p:cNvSpPr txBox="1"/>
          <p:nvPr/>
        </p:nvSpPr>
        <p:spPr>
          <a:xfrm>
            <a:off x="3559636" y="1795265"/>
            <a:ext cx="3519675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Switch to </a:t>
            </a:r>
            <a:r>
              <a:rPr lang="en-US" dirty="0"/>
              <a:t>button to move that History to your current History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24D060-3F34-6D4A-8695-631D0E7EDDED}"/>
              </a:ext>
            </a:extLst>
          </p:cNvPr>
          <p:cNvSpPr/>
          <p:nvPr/>
        </p:nvSpPr>
        <p:spPr>
          <a:xfrm>
            <a:off x="1725789" y="3421319"/>
            <a:ext cx="236769" cy="273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9">
            <a:extLst>
              <a:ext uri="{FF2B5EF4-FFF2-40B4-BE49-F238E27FC236}">
                <a16:creationId xmlns:a16="http://schemas.microsoft.com/office/drawing/2014/main" id="{ED563952-C4CF-4589-9EBF-B54C8D3AE46B}"/>
              </a:ext>
            </a:extLst>
          </p:cNvPr>
          <p:cNvSpPr/>
          <p:nvPr/>
        </p:nvSpPr>
        <p:spPr>
          <a:xfrm>
            <a:off x="1775760" y="3092286"/>
            <a:ext cx="173708" cy="2686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9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39" y="-4460"/>
            <a:ext cx="10729722" cy="1499616"/>
          </a:xfrm>
        </p:spPr>
        <p:txBody>
          <a:bodyPr/>
          <a:lstStyle/>
          <a:p>
            <a:r>
              <a:rPr lang="en-US" dirty="0"/>
              <a:t>OVERVIEW OF Searching FOR and running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739" y="1861451"/>
            <a:ext cx="10135128" cy="4038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3200400" y="4859867"/>
            <a:ext cx="728133" cy="296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53764" y="1508477"/>
            <a:ext cx="2112170" cy="914400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Running and completed jobs will appear in History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2B012A5-AB2A-4684-8026-C560E9C8602A}"/>
              </a:ext>
            </a:extLst>
          </p:cNvPr>
          <p:cNvSpPr/>
          <p:nvPr/>
        </p:nvSpPr>
        <p:spPr>
          <a:xfrm rot="20210877">
            <a:off x="1262977" y="2400060"/>
            <a:ext cx="512477" cy="370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7D7AB4B-1D93-43F1-84A9-6CC668AEF390}"/>
              </a:ext>
            </a:extLst>
          </p:cNvPr>
          <p:cNvSpPr/>
          <p:nvPr/>
        </p:nvSpPr>
        <p:spPr>
          <a:xfrm rot="16200000">
            <a:off x="3421742" y="5741517"/>
            <a:ext cx="558708" cy="454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00400" y="6133318"/>
            <a:ext cx="1972733" cy="646331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Fill in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1346" y="2025467"/>
            <a:ext cx="1215041" cy="4247317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Search tools by using keywords in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/>
              <a:t>search bar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Use the menu and scroll through the various categories</a:t>
            </a:r>
          </a:p>
        </p:txBody>
      </p:sp>
    </p:spTree>
    <p:extLst>
      <p:ext uri="{BB962C8B-B14F-4D97-AF65-F5344CB8AC3E}">
        <p14:creationId xmlns:p14="http://schemas.microsoft.com/office/powerpoint/2010/main" val="245286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045" y="-1"/>
            <a:ext cx="10089444" cy="1570339"/>
          </a:xfrm>
        </p:spPr>
        <p:txBody>
          <a:bodyPr/>
          <a:lstStyle/>
          <a:p>
            <a:r>
              <a:rPr lang="en-US" dirty="0"/>
              <a:t>Quality control: Call FASTQC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91"/>
          <a:stretch/>
        </p:blipFill>
        <p:spPr>
          <a:xfrm>
            <a:off x="527779" y="3826747"/>
            <a:ext cx="8725314" cy="2832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: Rounded Corners 4"/>
          <p:cNvSpPr/>
          <p:nvPr/>
        </p:nvSpPr>
        <p:spPr>
          <a:xfrm>
            <a:off x="8561788" y="4144958"/>
            <a:ext cx="3351704" cy="272415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en-US" altLang="en-US" sz="1400" b="1" dirty="0"/>
              <a:t>Short read data from your current history</a:t>
            </a:r>
          </a:p>
          <a:p>
            <a:pPr marL="285750" indent="-2857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your </a:t>
            </a:r>
            <a:r>
              <a:rPr lang="en-US" altLang="en-US" sz="1400" dirty="0" err="1">
                <a:solidFill>
                  <a:schemeClr val="accent2"/>
                </a:solidFill>
              </a:rPr>
              <a:t>fastq</a:t>
            </a:r>
            <a:r>
              <a:rPr lang="en-US" altLang="en-US" sz="1400" dirty="0">
                <a:solidFill>
                  <a:schemeClr val="accent2"/>
                </a:solidFill>
              </a:rPr>
              <a:t> files or dataset collection. Use the Multiple Datasets icon to select all of your </a:t>
            </a:r>
            <a:r>
              <a:rPr lang="en-US" altLang="en-US" sz="1400" dirty="0" err="1">
                <a:solidFill>
                  <a:schemeClr val="accent2"/>
                </a:solidFill>
              </a:rPr>
              <a:t>fastq</a:t>
            </a:r>
            <a:r>
              <a:rPr lang="en-US" altLang="en-US" sz="1400" dirty="0">
                <a:solidFill>
                  <a:schemeClr val="accent2"/>
                </a:solidFill>
              </a:rPr>
              <a:t> files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altLang="en-US" sz="1400" b="1" dirty="0"/>
              <a:t>Contaminant list</a:t>
            </a:r>
          </a:p>
          <a:p>
            <a:pPr marL="285750" indent="-2857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default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altLang="en-US" sz="1400" b="1" dirty="0"/>
              <a:t>Adapter List</a:t>
            </a:r>
          </a:p>
          <a:p>
            <a:pPr marL="285750" indent="-2857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default</a:t>
            </a:r>
          </a:p>
          <a:p>
            <a:pPr>
              <a:buClr>
                <a:schemeClr val="accent1"/>
              </a:buClr>
              <a:buSzPct val="100000"/>
            </a:pPr>
            <a:r>
              <a:rPr lang="en-US" altLang="en-US" sz="1400" b="1" dirty="0"/>
              <a:t>Submodule and Limit specifying file</a:t>
            </a:r>
          </a:p>
          <a:p>
            <a:pPr marL="285750" indent="-285750"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default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D505C-2243-420A-9AAE-A7F31CF790BF}"/>
              </a:ext>
            </a:extLst>
          </p:cNvPr>
          <p:cNvSpPr txBox="1"/>
          <p:nvPr/>
        </p:nvSpPr>
        <p:spPr>
          <a:xfrm>
            <a:off x="527779" y="1373293"/>
            <a:ext cx="5308900" cy="3416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vert="horz" wrap="square" lIns="45720" tIns="45720" rIns="45720" bIns="45720" rtlCol="0">
            <a:spAutoFit/>
          </a:bodyPr>
          <a:lstStyle>
            <a:lvl1pPr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Search for and click on </a:t>
            </a:r>
            <a:r>
              <a:rPr lang="en-US" dirty="0" err="1">
                <a:solidFill>
                  <a:schemeClr val="accent2"/>
                </a:solidFill>
              </a:rPr>
              <a:t>FastQC</a:t>
            </a:r>
            <a:r>
              <a:rPr lang="en-US" dirty="0"/>
              <a:t> in the Tools menu.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2E8F2-498B-42E6-8EBB-E79BECDD7A60}"/>
              </a:ext>
            </a:extLst>
          </p:cNvPr>
          <p:cNvSpPr txBox="1"/>
          <p:nvPr/>
        </p:nvSpPr>
        <p:spPr>
          <a:xfrm>
            <a:off x="8753910" y="3478201"/>
            <a:ext cx="2910311" cy="5909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vert="horz" wrap="square" lIns="45720" tIns="45720" rIns="45720" bIns="45720" rtlCol="0">
            <a:spAutoFit/>
          </a:bodyPr>
          <a:lstStyle>
            <a:defPPr>
              <a:defRPr lang="en-US"/>
            </a:defPPr>
            <a:lvl1pPr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pPr indent="0">
              <a:buNone/>
            </a:pPr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A895D9-F8AC-465D-B0A8-268051A86EAE}"/>
              </a:ext>
            </a:extLst>
          </p:cNvPr>
          <p:cNvSpPr/>
          <p:nvPr/>
        </p:nvSpPr>
        <p:spPr>
          <a:xfrm>
            <a:off x="153478" y="1333269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D30868-8A0E-461D-A198-EFC79C3EC247}"/>
              </a:ext>
            </a:extLst>
          </p:cNvPr>
          <p:cNvSpPr/>
          <p:nvPr/>
        </p:nvSpPr>
        <p:spPr>
          <a:xfrm>
            <a:off x="8379586" y="3572696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469DBC-4379-4093-8AA7-79ECCD7A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85" y="1943981"/>
            <a:ext cx="2734057" cy="1924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ADE559-D412-4248-B69C-3D3C4F4F5897}"/>
              </a:ext>
            </a:extLst>
          </p:cNvPr>
          <p:cNvSpPr/>
          <p:nvPr/>
        </p:nvSpPr>
        <p:spPr>
          <a:xfrm>
            <a:off x="285066" y="2950820"/>
            <a:ext cx="2003755" cy="296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DE02FB-E9B3-48EC-BE8B-8DFDA114FD00}"/>
              </a:ext>
            </a:extLst>
          </p:cNvPr>
          <p:cNvSpPr/>
          <p:nvPr/>
        </p:nvSpPr>
        <p:spPr>
          <a:xfrm>
            <a:off x="1061463" y="4391449"/>
            <a:ext cx="236769" cy="273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4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4BC1C31-13D0-41B2-A60D-A45B7333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509" y="1915422"/>
            <a:ext cx="2000107" cy="3395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BA13B-2535-4E0B-8663-F8224BCA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76" y="1943120"/>
            <a:ext cx="2193771" cy="4030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30" y="0"/>
            <a:ext cx="10026570" cy="1499616"/>
          </a:xfrm>
        </p:spPr>
        <p:txBody>
          <a:bodyPr/>
          <a:lstStyle/>
          <a:p>
            <a:r>
              <a:rPr lang="en-US" dirty="0"/>
              <a:t>FASTQC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94360" y="1915422"/>
            <a:ext cx="1348231" cy="74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22498" y="1987825"/>
            <a:ext cx="294656" cy="293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6200000">
            <a:off x="4132113" y="1287269"/>
            <a:ext cx="323753" cy="1989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9B1804-9E26-41BC-9325-89980B1C4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930" y="1915423"/>
            <a:ext cx="4121672" cy="1730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04418A-598C-47F1-8AA3-DD8107E95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930" y="3815495"/>
            <a:ext cx="3971369" cy="2989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DE03303-3EB4-4DEF-8386-EDFCDB398FAF}"/>
              </a:ext>
            </a:extLst>
          </p:cNvPr>
          <p:cNvSpPr/>
          <p:nvPr/>
        </p:nvSpPr>
        <p:spPr>
          <a:xfrm>
            <a:off x="966953" y="2119926"/>
            <a:ext cx="402978" cy="169556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06E80-1C74-4416-B59E-BA4216199AB8}"/>
              </a:ext>
            </a:extLst>
          </p:cNvPr>
          <p:cNvSpPr txBox="1"/>
          <p:nvPr/>
        </p:nvSpPr>
        <p:spPr>
          <a:xfrm>
            <a:off x="62616" y="1827655"/>
            <a:ext cx="1029566" cy="2308324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on output filename to expand details and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F6D95-9F4E-4C8A-A763-4B4C74CC1A2E}"/>
              </a:ext>
            </a:extLst>
          </p:cNvPr>
          <p:cNvSpPr txBox="1"/>
          <p:nvPr/>
        </p:nvSpPr>
        <p:spPr>
          <a:xfrm>
            <a:off x="3278099" y="1827655"/>
            <a:ext cx="1029566" cy="1200329"/>
          </a:xfrm>
          <a:prstGeom prst="rect">
            <a:avLst/>
          </a:prstGeom>
          <a:ln w="19050">
            <a:solidFill>
              <a:srgbClr val="1CADE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on eye icon to view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83D55D-7187-46FF-8011-18F3B8E72FC9}"/>
              </a:ext>
            </a:extLst>
          </p:cNvPr>
          <p:cNvSpPr txBox="1"/>
          <p:nvPr/>
        </p:nvSpPr>
        <p:spPr>
          <a:xfrm>
            <a:off x="4461961" y="5710137"/>
            <a:ext cx="2715495" cy="646331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Notice that adapter content needs to be trimmed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4C286-17D3-4FAF-B4C3-AF01F1BFC565}"/>
              </a:ext>
            </a:extLst>
          </p:cNvPr>
          <p:cNvSpPr/>
          <p:nvPr/>
        </p:nvSpPr>
        <p:spPr>
          <a:xfrm>
            <a:off x="5210048" y="5012090"/>
            <a:ext cx="1219327" cy="323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6">
            <a:extLst>
              <a:ext uri="{FF2B5EF4-FFF2-40B4-BE49-F238E27FC236}">
                <a16:creationId xmlns:a16="http://schemas.microsoft.com/office/drawing/2014/main" id="{1CCEC6D1-CA96-4D8F-A409-51873F7448C5}"/>
              </a:ext>
            </a:extLst>
          </p:cNvPr>
          <p:cNvSpPr/>
          <p:nvPr/>
        </p:nvSpPr>
        <p:spPr>
          <a:xfrm>
            <a:off x="5657833" y="5282686"/>
            <a:ext cx="323753" cy="480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6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372" y="0"/>
            <a:ext cx="10017828" cy="1499616"/>
          </a:xfrm>
        </p:spPr>
        <p:txBody>
          <a:bodyPr/>
          <a:lstStyle/>
          <a:p>
            <a:r>
              <a:rPr lang="en-US" dirty="0"/>
              <a:t>Trimming: Call Trim Galore!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CD820-ECF5-4118-83A4-FA785EC0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1" y="2614459"/>
            <a:ext cx="9610427" cy="3862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05EF1F8-3A99-461F-BD24-80FFA5B1E2E9}"/>
              </a:ext>
            </a:extLst>
          </p:cNvPr>
          <p:cNvSpPr/>
          <p:nvPr/>
        </p:nvSpPr>
        <p:spPr>
          <a:xfrm>
            <a:off x="347094" y="2084832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75EED-2A7E-44BB-8B18-5CF5F87446A4}"/>
              </a:ext>
            </a:extLst>
          </p:cNvPr>
          <p:cNvSpPr txBox="1"/>
          <p:nvPr/>
        </p:nvSpPr>
        <p:spPr>
          <a:xfrm>
            <a:off x="726372" y="2129296"/>
            <a:ext cx="5286698" cy="369332"/>
          </a:xfrm>
          <a:prstGeom prst="rect">
            <a:avLst/>
          </a:prstGeom>
          <a:noFill/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>
                <a:solidFill>
                  <a:schemeClr val="accent2"/>
                </a:solidFill>
              </a:rPr>
              <a:t>Trim Galore!</a:t>
            </a:r>
            <a:r>
              <a:rPr lang="en-US" dirty="0"/>
              <a:t> in the Tools menu.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26FB8-DBC0-4224-99E3-C392030E6194}"/>
              </a:ext>
            </a:extLst>
          </p:cNvPr>
          <p:cNvSpPr txBox="1"/>
          <p:nvPr/>
        </p:nvSpPr>
        <p:spPr>
          <a:xfrm>
            <a:off x="8695783" y="2129296"/>
            <a:ext cx="288915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29BF43-672A-46E8-AEDD-F33C0E36C50A}"/>
              </a:ext>
            </a:extLst>
          </p:cNvPr>
          <p:cNvSpPr/>
          <p:nvPr/>
        </p:nvSpPr>
        <p:spPr>
          <a:xfrm>
            <a:off x="8380005" y="2256145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B65203-A004-4A28-91F9-268B1854E449}"/>
              </a:ext>
            </a:extLst>
          </p:cNvPr>
          <p:cNvSpPr/>
          <p:nvPr/>
        </p:nvSpPr>
        <p:spPr>
          <a:xfrm>
            <a:off x="8380005" y="2843857"/>
            <a:ext cx="3351704" cy="2962513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Is this library paired- or single-end?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Paired-end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Reads in FASTQ format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Add R1 and R2 </a:t>
            </a:r>
            <a:r>
              <a:rPr lang="en-US" altLang="en-US" sz="1400" dirty="0" err="1">
                <a:solidFill>
                  <a:schemeClr val="accent2"/>
                </a:solidFill>
              </a:rPr>
              <a:t>fastq</a:t>
            </a:r>
            <a:r>
              <a:rPr lang="en-US" altLang="en-US" sz="1400" dirty="0">
                <a:solidFill>
                  <a:schemeClr val="accent2"/>
                </a:solidFill>
              </a:rPr>
              <a:t> files of the same sample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Adapter sequence to be trimmed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 Illumina universal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Trim Galore! advanced settings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Full parameter list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Generate Report?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Yes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i="1" dirty="0"/>
              <a:t>Leave other parameters on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353190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2DA1DBB-CE2E-4728-85A2-5A7A960D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81" y="1892797"/>
            <a:ext cx="3865187" cy="4845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3263A-1EEC-495C-88DD-F664A0DC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64" y="1700762"/>
            <a:ext cx="2496267" cy="4845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343" y="0"/>
            <a:ext cx="10003971" cy="1499616"/>
          </a:xfrm>
        </p:spPr>
        <p:txBody>
          <a:bodyPr/>
          <a:lstStyle/>
          <a:p>
            <a:r>
              <a:rPr lang="en-US" dirty="0"/>
              <a:t>Trim Galore! 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9006" y="2734535"/>
            <a:ext cx="1523342" cy="690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93300" y="2738033"/>
            <a:ext cx="22071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3989896" y="1874401"/>
            <a:ext cx="323753" cy="19890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054548" y="3203251"/>
            <a:ext cx="2882348" cy="951306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Perform </a:t>
            </a:r>
            <a:r>
              <a:rPr lang="en-US" dirty="0" err="1"/>
              <a:t>FastQC</a:t>
            </a:r>
            <a:r>
              <a:rPr lang="en-US" dirty="0"/>
              <a:t> again to check the quality of your trimmed </a:t>
            </a:r>
            <a:r>
              <a:rPr lang="en-US" dirty="0" err="1"/>
              <a:t>fastq</a:t>
            </a:r>
            <a:r>
              <a:rPr lang="en-US" dirty="0"/>
              <a:t> files. </a:t>
            </a:r>
          </a:p>
        </p:txBody>
      </p:sp>
    </p:spTree>
    <p:extLst>
      <p:ext uri="{BB962C8B-B14F-4D97-AF65-F5344CB8AC3E}">
        <p14:creationId xmlns:p14="http://schemas.microsoft.com/office/powerpoint/2010/main" val="114647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A59E943-C9A6-4209-A443-B878ADE7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666" y="3889413"/>
            <a:ext cx="6037930" cy="19780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743" y="0"/>
            <a:ext cx="10049229" cy="1499616"/>
          </a:xfrm>
        </p:spPr>
        <p:txBody>
          <a:bodyPr/>
          <a:lstStyle/>
          <a:p>
            <a:r>
              <a:rPr lang="en-US" dirty="0"/>
              <a:t>changing file names/metadata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4971" y="1445888"/>
            <a:ext cx="4567773" cy="646331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Edit output file names to reflect sample info to help keep track of your info.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6F8CEF-B51F-49E1-90A0-3E83459A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39" y="2468943"/>
            <a:ext cx="2762636" cy="43535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2818" y="2472916"/>
            <a:ext cx="22071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6">
            <a:extLst>
              <a:ext uri="{FF2B5EF4-FFF2-40B4-BE49-F238E27FC236}">
                <a16:creationId xmlns:a16="http://schemas.microsoft.com/office/drawing/2014/main" id="{939D24CF-8D2C-4ADF-B50D-034629409DC3}"/>
              </a:ext>
            </a:extLst>
          </p:cNvPr>
          <p:cNvSpPr/>
          <p:nvPr/>
        </p:nvSpPr>
        <p:spPr>
          <a:xfrm>
            <a:off x="5520919" y="2832371"/>
            <a:ext cx="323753" cy="1057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6B354-143A-474E-B8F5-CDD069056B50}"/>
              </a:ext>
            </a:extLst>
          </p:cNvPr>
          <p:cNvSpPr txBox="1"/>
          <p:nvPr/>
        </p:nvSpPr>
        <p:spPr>
          <a:xfrm>
            <a:off x="4505029" y="2581224"/>
            <a:ext cx="1455096" cy="923330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on eye icon to </a:t>
            </a:r>
            <a:r>
              <a:rPr lang="en-US" dirty="0">
                <a:solidFill>
                  <a:srgbClr val="1CADE4"/>
                </a:solidFill>
              </a:rPr>
              <a:t>Edit Attributes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7A13E-2086-4903-8247-C3B78486D13D}"/>
              </a:ext>
            </a:extLst>
          </p:cNvPr>
          <p:cNvSpPr/>
          <p:nvPr/>
        </p:nvSpPr>
        <p:spPr>
          <a:xfrm>
            <a:off x="5410560" y="4698707"/>
            <a:ext cx="2543618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6BA93-7F8B-488A-89FC-321BB03B1A62}"/>
              </a:ext>
            </a:extLst>
          </p:cNvPr>
          <p:cNvSpPr/>
          <p:nvPr/>
        </p:nvSpPr>
        <p:spPr>
          <a:xfrm>
            <a:off x="10823811" y="4241386"/>
            <a:ext cx="402378" cy="275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AD611-FF65-4F6C-ACD8-86576537A9C2}"/>
              </a:ext>
            </a:extLst>
          </p:cNvPr>
          <p:cNvSpPr txBox="1"/>
          <p:nvPr/>
        </p:nvSpPr>
        <p:spPr>
          <a:xfrm>
            <a:off x="5383241" y="6049701"/>
            <a:ext cx="5360959" cy="369332"/>
          </a:xfrm>
          <a:prstGeom prst="rect">
            <a:avLst/>
          </a:prstGeom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Type in a short but descriptive name, then click on </a:t>
            </a:r>
            <a:r>
              <a:rPr lang="en-US" dirty="0">
                <a:solidFill>
                  <a:srgbClr val="1CADE4"/>
                </a:solidFill>
              </a:rPr>
              <a:t>Save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814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C21EE9A-51A6-4814-ACE2-6D436ADF6E33}"/>
              </a:ext>
            </a:extLst>
          </p:cNvPr>
          <p:cNvSpPr txBox="1"/>
          <p:nvPr/>
        </p:nvSpPr>
        <p:spPr>
          <a:xfrm>
            <a:off x="7746587" y="1397320"/>
            <a:ext cx="288915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71" y="134308"/>
            <a:ext cx="9720072" cy="1208582"/>
          </a:xfrm>
        </p:spPr>
        <p:txBody>
          <a:bodyPr/>
          <a:lstStyle/>
          <a:p>
            <a:r>
              <a:rPr lang="en-US" dirty="0"/>
              <a:t>Alignment: Call RNA star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3DAF0-3901-42E3-9730-1354ADD1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07" y="1978654"/>
            <a:ext cx="4291450" cy="4789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4CFA566-2A45-4EA7-A345-E8AB0AEDA926}"/>
              </a:ext>
            </a:extLst>
          </p:cNvPr>
          <p:cNvSpPr/>
          <p:nvPr/>
        </p:nvSpPr>
        <p:spPr>
          <a:xfrm>
            <a:off x="7387632" y="1508248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D3ADC-98B3-46E5-B015-0127E9C37A2F}"/>
              </a:ext>
            </a:extLst>
          </p:cNvPr>
          <p:cNvSpPr txBox="1"/>
          <p:nvPr/>
        </p:nvSpPr>
        <p:spPr>
          <a:xfrm>
            <a:off x="797465" y="1589489"/>
            <a:ext cx="506993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>
                <a:solidFill>
                  <a:schemeClr val="accent2"/>
                </a:solidFill>
              </a:rPr>
              <a:t>RNA STAR</a:t>
            </a:r>
            <a:r>
              <a:rPr lang="en-US" dirty="0"/>
              <a:t> in the Tools menu.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426B52-C6B3-494D-9C51-220ED92218B9}"/>
              </a:ext>
            </a:extLst>
          </p:cNvPr>
          <p:cNvSpPr/>
          <p:nvPr/>
        </p:nvSpPr>
        <p:spPr>
          <a:xfrm>
            <a:off x="7181718" y="2186419"/>
            <a:ext cx="4370688" cy="4590574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Is this library paired- or single-end?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Paired-end (as individual datasets)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RNA-Seq FASTQ/FASTA file, forward reads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pair 1 reads from trimming step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RNA-Seq FASTQ/FASTA file, reverse reads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pair 2 reads from trimming step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Custom or built-in reference genome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built-in index</a:t>
            </a:r>
          </a:p>
          <a:p>
            <a:r>
              <a:rPr lang="en-US" altLang="en-US" sz="1400" b="1" dirty="0"/>
              <a:t>Reference genome or without an annotation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Use genome reference without built in gene-model</a:t>
            </a:r>
          </a:p>
          <a:p>
            <a:r>
              <a:rPr lang="en-US" altLang="en-US" sz="1400" b="1" dirty="0"/>
              <a:t>Select reference genome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Mmusculus_GRCh38_ensemble_101_STAR_index</a:t>
            </a:r>
          </a:p>
          <a:p>
            <a:r>
              <a:rPr lang="en-US" altLang="en-US" sz="1400" b="1" dirty="0"/>
              <a:t>Gene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Mus_musculus.GRCm38.100.gtf</a:t>
            </a:r>
          </a:p>
          <a:p>
            <a:r>
              <a:rPr lang="en-US" altLang="en-US" sz="1400" b="1" dirty="0"/>
              <a:t>Length of the genomic sequence around annotated junctions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149 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i="1" dirty="0"/>
              <a:t>Leave other parameters (seed, alignment, limits, and chimeric alignment) on default settings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72581C-E525-4BA2-BE7D-37AC3E224AD9}"/>
              </a:ext>
            </a:extLst>
          </p:cNvPr>
          <p:cNvSpPr/>
          <p:nvPr/>
        </p:nvSpPr>
        <p:spPr>
          <a:xfrm>
            <a:off x="432693" y="1560131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5910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B75398-80BE-4212-AF58-A7211742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8" y="2006540"/>
            <a:ext cx="2572109" cy="4324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0"/>
            <a:ext cx="10021711" cy="1499616"/>
          </a:xfrm>
        </p:spPr>
        <p:txBody>
          <a:bodyPr/>
          <a:lstStyle/>
          <a:p>
            <a:r>
              <a:rPr lang="en-US" dirty="0"/>
              <a:t>RNA star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948" y="2006541"/>
            <a:ext cx="1719260" cy="7693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43767" y="2062866"/>
            <a:ext cx="22071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2689509" y="1703249"/>
            <a:ext cx="202659" cy="14381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94702" y="1636413"/>
            <a:ext cx="5649905" cy="307777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.bam file </a:t>
            </a:r>
            <a:r>
              <a:rPr lang="en-US" sz="1400" b="1" dirty="0">
                <a:sym typeface="Wingdings" panose="05000000000000000000" pitchFamily="2" charset="2"/>
              </a:rPr>
              <a:t> Binary equivalent of SAM (Sequence Alignment/Map) file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4662043" y="5772426"/>
            <a:ext cx="5553315" cy="646331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information about data file formats can be found at:</a:t>
            </a:r>
          </a:p>
          <a:p>
            <a:r>
              <a:rPr lang="en-US" dirty="0"/>
              <a:t>https://genome.ucsc.edu/FAQ/FAQformat.html#format1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2FC687-3B2E-4E8C-85EF-CE3D373DF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910" y="2006540"/>
            <a:ext cx="7748600" cy="36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8071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2423" r="77085"/>
          <a:stretch/>
        </p:blipFill>
        <p:spPr>
          <a:xfrm>
            <a:off x="2733371" y="1308223"/>
            <a:ext cx="2167441" cy="4503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8948" t="28676" r="20889"/>
          <a:stretch/>
        </p:blipFill>
        <p:spPr>
          <a:xfrm>
            <a:off x="223185" y="1291641"/>
            <a:ext cx="2366704" cy="455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348746" y="2824690"/>
            <a:ext cx="148883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24679" y="2816071"/>
            <a:ext cx="22071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118570" y="1291642"/>
            <a:ext cx="2584004" cy="4630154"/>
            <a:chOff x="5550476" y="1995722"/>
            <a:chExt cx="2366704" cy="45513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58948" t="28676" r="20889"/>
            <a:stretch/>
          </p:blipFill>
          <p:spPr>
            <a:xfrm>
              <a:off x="5550476" y="1995722"/>
              <a:ext cx="2366704" cy="45513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/>
            <p:cNvSpPr/>
            <p:nvPr/>
          </p:nvSpPr>
          <p:spPr>
            <a:xfrm>
              <a:off x="5624873" y="5855522"/>
              <a:ext cx="1605196" cy="359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23183" y="6084268"/>
            <a:ext cx="6137879" cy="646331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BED (Browser Extensible Data) format provides a flexible way to define the data lines that are displayed in an annotation track.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47343-D7CD-4485-ACBB-A3C6B8AE9FF6}"/>
              </a:ext>
            </a:extLst>
          </p:cNvPr>
          <p:cNvSpPr txBox="1"/>
          <p:nvPr/>
        </p:nvSpPr>
        <p:spPr>
          <a:xfrm>
            <a:off x="7042699" y="6084268"/>
            <a:ext cx="4646720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Log files provide information about the mapping of the dataset onto the reference genome.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1761" r="67466" b="28742"/>
          <a:stretch/>
        </p:blipFill>
        <p:spPr>
          <a:xfrm>
            <a:off x="9529166" y="3434288"/>
            <a:ext cx="2391166" cy="2377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D206E6-E12E-4F88-9146-952EA393A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star Results</a:t>
            </a:r>
          </a:p>
        </p:txBody>
      </p:sp>
    </p:spTree>
    <p:extLst>
      <p:ext uri="{BB962C8B-B14F-4D97-AF65-F5344CB8AC3E}">
        <p14:creationId xmlns:p14="http://schemas.microsoft.com/office/powerpoint/2010/main" val="138854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453" y="0"/>
            <a:ext cx="9720072" cy="1499616"/>
          </a:xfrm>
        </p:spPr>
        <p:txBody>
          <a:bodyPr/>
          <a:lstStyle/>
          <a:p>
            <a:r>
              <a:rPr lang="en-US" dirty="0"/>
              <a:t>OVERVIEW OF THE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53" y="1703970"/>
            <a:ext cx="5473938" cy="39967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Quality Control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Tools: </a:t>
            </a:r>
            <a:r>
              <a:rPr lang="en-US" sz="2400" dirty="0" err="1">
                <a:solidFill>
                  <a:srgbClr val="00B050"/>
                </a:solidFill>
              </a:rPr>
              <a:t>FastQC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3200" b="1" dirty="0"/>
              <a:t>Trimming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Tools: </a:t>
            </a:r>
            <a:r>
              <a:rPr lang="en-US" sz="2400" dirty="0">
                <a:solidFill>
                  <a:srgbClr val="00B050"/>
                </a:solidFill>
              </a:rPr>
              <a:t>Trim Galore!</a:t>
            </a:r>
            <a:r>
              <a:rPr lang="en-US" sz="2400" dirty="0"/>
              <a:t>, </a:t>
            </a:r>
            <a:r>
              <a:rPr lang="en-US" sz="2400" dirty="0" err="1"/>
              <a:t>Trimmomatic</a:t>
            </a:r>
            <a:r>
              <a:rPr lang="en-US" sz="2400" dirty="0"/>
              <a:t>, </a:t>
            </a:r>
            <a:r>
              <a:rPr lang="en-US" sz="2400" dirty="0" err="1"/>
              <a:t>Cutadapt</a:t>
            </a:r>
            <a:endParaRPr lang="en-US" sz="2400" dirty="0"/>
          </a:p>
          <a:p>
            <a:pPr marL="0" indent="0">
              <a:buNone/>
            </a:pPr>
            <a:r>
              <a:rPr lang="en-US" sz="3200" b="1" dirty="0"/>
              <a:t>Alignment (Mapping)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Tools: </a:t>
            </a:r>
            <a:r>
              <a:rPr lang="en-US" sz="2400" dirty="0">
                <a:solidFill>
                  <a:srgbClr val="00B050"/>
                </a:solidFill>
              </a:rPr>
              <a:t>RNA STAR</a:t>
            </a:r>
            <a:r>
              <a:rPr lang="en-US" sz="2400" dirty="0"/>
              <a:t>, Bowtie, HiSAT2</a:t>
            </a:r>
          </a:p>
          <a:p>
            <a:pPr marL="0" indent="0">
              <a:buNone/>
            </a:pPr>
            <a:r>
              <a:rPr lang="en-US" sz="3200" b="1" dirty="0"/>
              <a:t>Count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Tools: </a:t>
            </a:r>
            <a:r>
              <a:rPr lang="en-US" sz="2400" dirty="0">
                <a:solidFill>
                  <a:srgbClr val="00B050"/>
                </a:solidFill>
              </a:rPr>
              <a:t>Feature Counts</a:t>
            </a:r>
            <a:r>
              <a:rPr lang="en-US" sz="2400" dirty="0"/>
              <a:t>, </a:t>
            </a:r>
            <a:r>
              <a:rPr lang="en-US" sz="2400" dirty="0" err="1"/>
              <a:t>HTSeq</a:t>
            </a:r>
            <a:r>
              <a:rPr lang="en-US" sz="2400" dirty="0"/>
              <a:t>, </a:t>
            </a:r>
            <a:r>
              <a:rPr lang="en-US" sz="2400" dirty="0" err="1"/>
              <a:t>Rsem</a:t>
            </a:r>
            <a:endParaRPr lang="en-US" sz="2400" dirty="0"/>
          </a:p>
          <a:p>
            <a:pPr marL="0" indent="0">
              <a:buNone/>
            </a:pPr>
            <a:r>
              <a:rPr lang="en-US" sz="3200" b="1" dirty="0"/>
              <a:t>Differential gene expression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dirty="0"/>
              <a:t>Tools: </a:t>
            </a:r>
            <a:r>
              <a:rPr lang="en-US" sz="2400" dirty="0">
                <a:solidFill>
                  <a:srgbClr val="00B050"/>
                </a:solidFill>
              </a:rPr>
              <a:t>DESeq2</a:t>
            </a:r>
            <a:r>
              <a:rPr lang="en-US" sz="2400" dirty="0"/>
              <a:t>, </a:t>
            </a:r>
            <a:r>
              <a:rPr lang="en-US" sz="2400" dirty="0" err="1"/>
              <a:t>Limma-voom</a:t>
            </a:r>
            <a:r>
              <a:rPr lang="en-US" sz="2400" dirty="0"/>
              <a:t>, </a:t>
            </a:r>
            <a:r>
              <a:rPr lang="en-US" sz="2400" dirty="0" err="1"/>
              <a:t>edgeR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131AE-2CC1-43E2-BEA0-B59A39386693}"/>
              </a:ext>
            </a:extLst>
          </p:cNvPr>
          <p:cNvSpPr txBox="1"/>
          <p:nvPr/>
        </p:nvSpPr>
        <p:spPr>
          <a:xfrm>
            <a:off x="277528" y="5905038"/>
            <a:ext cx="11593688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This tutorial will use the tools in </a:t>
            </a:r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b="1" dirty="0"/>
              <a:t>; however, there are other software packages and parameters that can be used in each step of the analysis pipeline that may be better suited for the user’s needs. 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8AF306-71B2-4BAE-BC94-F6AD736A3675}"/>
              </a:ext>
            </a:extLst>
          </p:cNvPr>
          <p:cNvGrpSpPr/>
          <p:nvPr/>
        </p:nvGrpSpPr>
        <p:grpSpPr>
          <a:xfrm>
            <a:off x="7010400" y="1582962"/>
            <a:ext cx="4790369" cy="3692075"/>
            <a:chOff x="6934198" y="1796400"/>
            <a:chExt cx="4790369" cy="369207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33CB16C-6433-4492-A179-E154110AAEE7}"/>
                </a:ext>
              </a:extLst>
            </p:cNvPr>
            <p:cNvSpPr/>
            <p:nvPr/>
          </p:nvSpPr>
          <p:spPr>
            <a:xfrm>
              <a:off x="6934198" y="1796400"/>
              <a:ext cx="4790369" cy="3692075"/>
            </a:xfrm>
            <a:prstGeom prst="roundRect">
              <a:avLst/>
            </a:prstGeom>
            <a:ln w="28575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/>
                <a:t>Although this tutorial provides basic instructions for how to perform RNA-Seq analysis, it is not meant as a comprehensive guide.</a:t>
              </a:r>
            </a:p>
            <a:p>
              <a:pPr algn="just"/>
              <a:endParaRPr lang="en-US" b="1" dirty="0"/>
            </a:p>
            <a:p>
              <a:pPr algn="just"/>
              <a:r>
                <a:rPr lang="en-US" b="1" dirty="0"/>
                <a:t>Throughout this tutorial: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Yellow boxes indicate information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Blue boxes indicate enumerated actions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Red boxes call out a location on screen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46D235-FFA9-45BB-ABB6-3184679B3705}"/>
                </a:ext>
              </a:extLst>
            </p:cNvPr>
            <p:cNvSpPr txBox="1"/>
            <p:nvPr/>
          </p:nvSpPr>
          <p:spPr>
            <a:xfrm>
              <a:off x="7405513" y="3860507"/>
              <a:ext cx="1367996" cy="305449"/>
            </a:xfrm>
            <a:prstGeom prst="rect">
              <a:avLst/>
            </a:prstGeom>
            <a:noFill/>
            <a:ln w="19050">
              <a:solidFill>
                <a:srgbClr val="E5C71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A1967A-8854-4E06-88CE-396E40F0FC6A}"/>
                </a:ext>
              </a:extLst>
            </p:cNvPr>
            <p:cNvSpPr txBox="1"/>
            <p:nvPr/>
          </p:nvSpPr>
          <p:spPr>
            <a:xfrm>
              <a:off x="7405512" y="4400645"/>
              <a:ext cx="1135293" cy="296724"/>
            </a:xfrm>
            <a:prstGeom prst="rect">
              <a:avLst/>
            </a:prstGeom>
            <a:noFill/>
            <a:ln w="19050">
              <a:solidFill>
                <a:srgbClr val="1CADE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A2FED0-B0EF-4D13-9A3C-11D8B23C15D2}"/>
                </a:ext>
              </a:extLst>
            </p:cNvPr>
            <p:cNvSpPr txBox="1"/>
            <p:nvPr/>
          </p:nvSpPr>
          <p:spPr>
            <a:xfrm>
              <a:off x="7405512" y="4953683"/>
              <a:ext cx="1135293" cy="2967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3003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E48219B-92F2-46CE-8241-4C4EB14A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9" y="1836830"/>
            <a:ext cx="9707316" cy="443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3877" y="0"/>
            <a:ext cx="9987665" cy="1499616"/>
          </a:xfrm>
        </p:spPr>
        <p:txBody>
          <a:bodyPr/>
          <a:lstStyle/>
          <a:p>
            <a:r>
              <a:rPr lang="en-US" dirty="0"/>
              <a:t>COUNT: CALL FEATURE COUNTS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64C1FE-06DF-42A0-8EAE-B8DD5ED01288}"/>
              </a:ext>
            </a:extLst>
          </p:cNvPr>
          <p:cNvSpPr/>
          <p:nvPr/>
        </p:nvSpPr>
        <p:spPr>
          <a:xfrm>
            <a:off x="7509156" y="2086391"/>
            <a:ext cx="4370688" cy="4590574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Alignment File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RNA STAR Output (</a:t>
            </a:r>
            <a:r>
              <a:rPr lang="en-US" altLang="en-US" sz="1400" dirty="0" err="1">
                <a:solidFill>
                  <a:schemeClr val="accent2"/>
                </a:solidFill>
              </a:rPr>
              <a:t>mapped.bam</a:t>
            </a:r>
            <a:r>
              <a:rPr lang="en-US" altLang="en-US" sz="1400" dirty="0">
                <a:solidFill>
                  <a:schemeClr val="accent2"/>
                </a:solidFill>
              </a:rPr>
              <a:t> files, NOT </a:t>
            </a:r>
            <a:r>
              <a:rPr lang="en-US" altLang="en-US" sz="1400" dirty="0" err="1">
                <a:solidFill>
                  <a:schemeClr val="accent2"/>
                </a:solidFill>
              </a:rPr>
              <a:t>transciptome</a:t>
            </a:r>
            <a:r>
              <a:rPr lang="en-US" altLang="en-US" sz="1400" dirty="0">
                <a:solidFill>
                  <a:schemeClr val="accent2"/>
                </a:solidFill>
              </a:rPr>
              <a:t>-mapped)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Specify strand information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Stranded (Reverse)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Gene annotation file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In your history: Mus_musculus.GRCm38.100.gtf </a:t>
            </a:r>
            <a:r>
              <a:rPr lang="en-US" altLang="en-US" sz="1400" b="1" dirty="0"/>
              <a:t>Output format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Keep default (Gene-ID “\t” read-count (</a:t>
            </a:r>
            <a:r>
              <a:rPr lang="en-US" altLang="en-US" sz="1400" dirty="0" err="1">
                <a:solidFill>
                  <a:schemeClr val="accent2"/>
                </a:solidFill>
              </a:rPr>
              <a:t>MultiQC</a:t>
            </a:r>
            <a:r>
              <a:rPr lang="en-US" altLang="en-US" sz="1400" dirty="0">
                <a:solidFill>
                  <a:schemeClr val="accent2"/>
                </a:solidFill>
              </a:rPr>
              <a:t>/DESeq2/</a:t>
            </a:r>
            <a:r>
              <a:rPr lang="en-US" altLang="en-US" sz="1400" dirty="0" err="1">
                <a:solidFill>
                  <a:schemeClr val="accent2"/>
                </a:solidFill>
              </a:rPr>
              <a:t>edgeR</a:t>
            </a:r>
            <a:r>
              <a:rPr lang="en-US" altLang="en-US" sz="1400" dirty="0">
                <a:solidFill>
                  <a:schemeClr val="accent2"/>
                </a:solidFill>
              </a:rPr>
              <a:t>/</a:t>
            </a:r>
            <a:r>
              <a:rPr lang="en-US" altLang="en-US" sz="1400" dirty="0" err="1">
                <a:solidFill>
                  <a:schemeClr val="accent2"/>
                </a:solidFill>
              </a:rPr>
              <a:t>limma-voom</a:t>
            </a:r>
            <a:r>
              <a:rPr lang="en-US" altLang="en-US" sz="1400" dirty="0">
                <a:solidFill>
                  <a:schemeClr val="accent2"/>
                </a:solidFill>
              </a:rPr>
              <a:t> compatible)</a:t>
            </a:r>
          </a:p>
          <a:p>
            <a:r>
              <a:rPr lang="en-US" altLang="en-US" sz="1400" b="1" dirty="0"/>
              <a:t>Create gene-length file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Yes</a:t>
            </a:r>
          </a:p>
          <a:p>
            <a:r>
              <a:rPr lang="en-US" altLang="en-US" sz="1400" b="1" dirty="0"/>
              <a:t>Advanced Options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GFF feature type filter: </a:t>
            </a:r>
            <a:r>
              <a:rPr lang="en-US" altLang="en-US" sz="1400" b="1" dirty="0">
                <a:solidFill>
                  <a:schemeClr val="accent2"/>
                </a:solidFill>
              </a:rPr>
              <a:t>transcript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GFF gene identifier: </a:t>
            </a:r>
            <a:r>
              <a:rPr lang="en-US" altLang="en-US" sz="1400" b="1" dirty="0" err="1">
                <a:solidFill>
                  <a:schemeClr val="accent2"/>
                </a:solidFill>
              </a:rPr>
              <a:t>gene_id</a:t>
            </a:r>
            <a:endParaRPr lang="en-US" altLang="en-US" sz="1400" b="1" dirty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Minimum mapping quality per read: </a:t>
            </a:r>
            <a:r>
              <a:rPr lang="en-US" altLang="en-US" sz="1400" b="1" dirty="0">
                <a:solidFill>
                  <a:schemeClr val="accent2"/>
                </a:solidFill>
              </a:rPr>
              <a:t>12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i="1" dirty="0"/>
              <a:t>Leave other parameters (seed, alignment, limits, and chimeric alignment) on default settings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EA3D5-0CDC-4186-AAB8-B1CB1C776A65}"/>
              </a:ext>
            </a:extLst>
          </p:cNvPr>
          <p:cNvSpPr txBox="1"/>
          <p:nvPr/>
        </p:nvSpPr>
        <p:spPr>
          <a:xfrm>
            <a:off x="8223626" y="1652694"/>
            <a:ext cx="288915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684B68-8D0A-4576-803A-AFAEACE31A4A}"/>
              </a:ext>
            </a:extLst>
          </p:cNvPr>
          <p:cNvSpPr/>
          <p:nvPr/>
        </p:nvSpPr>
        <p:spPr>
          <a:xfrm>
            <a:off x="7864671" y="1763622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C0586-474F-49A6-A29C-ABEF89016949}"/>
              </a:ext>
            </a:extLst>
          </p:cNvPr>
          <p:cNvSpPr txBox="1"/>
          <p:nvPr/>
        </p:nvSpPr>
        <p:spPr>
          <a:xfrm>
            <a:off x="756535" y="1273053"/>
            <a:ext cx="5670321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 err="1">
                <a:solidFill>
                  <a:schemeClr val="accent2"/>
                </a:solidFill>
              </a:rPr>
              <a:t>featureCounts</a:t>
            </a:r>
            <a:r>
              <a:rPr lang="en-US" dirty="0"/>
              <a:t> in the Tools menu.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63D9D2-3694-4EB9-A137-17FD995BB964}"/>
              </a:ext>
            </a:extLst>
          </p:cNvPr>
          <p:cNvSpPr/>
          <p:nvPr/>
        </p:nvSpPr>
        <p:spPr>
          <a:xfrm>
            <a:off x="356138" y="1243695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F3CFBD-AC93-45FE-891F-3D3D8F145815}"/>
              </a:ext>
            </a:extLst>
          </p:cNvPr>
          <p:cNvSpPr/>
          <p:nvPr/>
        </p:nvSpPr>
        <p:spPr>
          <a:xfrm>
            <a:off x="231861" y="3240855"/>
            <a:ext cx="2007611" cy="59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3D00F9-08D7-4B72-9767-4DC37131F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8" y="2794591"/>
            <a:ext cx="1913735" cy="326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COUNTS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4E19F-94A3-46D5-B467-C182A0161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7" y="4776191"/>
            <a:ext cx="3719311" cy="1859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634DCB-CA84-49EC-AC73-2FEB76D08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42" y="939312"/>
            <a:ext cx="1913735" cy="3356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1B2F1F-58F5-402B-92AF-44333AE10B23}"/>
              </a:ext>
            </a:extLst>
          </p:cNvPr>
          <p:cNvSpPr txBox="1"/>
          <p:nvPr/>
        </p:nvSpPr>
        <p:spPr>
          <a:xfrm>
            <a:off x="272411" y="1126302"/>
            <a:ext cx="2489240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E5C71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Generates three outputs: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Summary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Counts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Feature Lengths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AB0CA6-4C2F-4475-9FFD-A32365763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994" y="1321967"/>
            <a:ext cx="4784866" cy="1766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E5875-DDCD-4B31-BFE5-98AC849A2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706" y="3267673"/>
            <a:ext cx="1913735" cy="33681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11FF8-A007-4F73-A61B-1C4DF4058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9385" y="4295942"/>
            <a:ext cx="1776198" cy="194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Down Arrow 5">
            <a:extLst>
              <a:ext uri="{FF2B5EF4-FFF2-40B4-BE49-F238E27FC236}">
                <a16:creationId xmlns:a16="http://schemas.microsoft.com/office/drawing/2014/main" id="{FDD07DD4-B878-4993-AF40-94A57014EDF0}"/>
              </a:ext>
            </a:extLst>
          </p:cNvPr>
          <p:cNvSpPr/>
          <p:nvPr/>
        </p:nvSpPr>
        <p:spPr>
          <a:xfrm>
            <a:off x="1517031" y="3088055"/>
            <a:ext cx="237178" cy="1822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B83A6A-F27D-4547-94B7-4F12EF7504FA}"/>
              </a:ext>
            </a:extLst>
          </p:cNvPr>
          <p:cNvSpPr/>
          <p:nvPr/>
        </p:nvSpPr>
        <p:spPr>
          <a:xfrm>
            <a:off x="1533492" y="2719007"/>
            <a:ext cx="220717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9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03E65-6C4D-4078-A9C8-D89D708E7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183" y="0"/>
            <a:ext cx="10075985" cy="1499616"/>
          </a:xfrm>
        </p:spPr>
        <p:txBody>
          <a:bodyPr/>
          <a:lstStyle/>
          <a:p>
            <a:r>
              <a:rPr lang="en-US" dirty="0"/>
              <a:t>Differential Gene Expression: CALL DeSEq2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2AA64-9C8C-4C20-965A-DC5A16C7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911880"/>
            <a:ext cx="9211292" cy="4202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DA3274-A18F-42E8-9A60-C724FFA347AA}"/>
              </a:ext>
            </a:extLst>
          </p:cNvPr>
          <p:cNvSpPr/>
          <p:nvPr/>
        </p:nvSpPr>
        <p:spPr>
          <a:xfrm>
            <a:off x="8264388" y="1419939"/>
            <a:ext cx="3591740" cy="5438061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How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datasets per level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Factor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Spaceflight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First Factor Level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FLT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all first level Count files (FLT)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Second Factor Level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GC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all second level Count files GC)</a:t>
            </a:r>
          </a:p>
          <a:p>
            <a:r>
              <a:rPr lang="en-US" altLang="en-US" sz="1400" b="1" dirty="0"/>
              <a:t>Files have header?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Yes</a:t>
            </a:r>
          </a:p>
          <a:p>
            <a:r>
              <a:rPr lang="en-US" altLang="en-US" sz="1400" b="1" dirty="0"/>
              <a:t>Visualizing the analysis results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Yes</a:t>
            </a:r>
          </a:p>
          <a:p>
            <a:r>
              <a:rPr lang="en-US" altLang="en-US" sz="1400" b="1" dirty="0"/>
              <a:t>Normalized table counts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Yes</a:t>
            </a:r>
            <a:endParaRPr lang="en-US" altLang="en-US" sz="1400" b="1" dirty="0">
              <a:solidFill>
                <a:schemeClr val="accent2"/>
              </a:solidFill>
            </a:endParaRPr>
          </a:p>
          <a:p>
            <a:r>
              <a:rPr lang="en-US" altLang="en-US" sz="1400" b="1" dirty="0" err="1"/>
              <a:t>rLog</a:t>
            </a:r>
            <a:r>
              <a:rPr lang="en-US" altLang="en-US" sz="1400" b="1" dirty="0"/>
              <a:t> Normalized Table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No</a:t>
            </a:r>
            <a:endParaRPr lang="en-US" altLang="en-US" sz="1400" b="1" dirty="0">
              <a:solidFill>
                <a:schemeClr val="accent2"/>
              </a:solidFill>
            </a:endParaRPr>
          </a:p>
          <a:p>
            <a:r>
              <a:rPr lang="en-US" altLang="en-US" sz="1400" b="1" dirty="0"/>
              <a:t>Method of </a:t>
            </a:r>
            <a:r>
              <a:rPr lang="en-US" altLang="en-US" sz="1400" b="1" dirty="0" err="1"/>
              <a:t>estimateSizeFactors</a:t>
            </a:r>
            <a:endParaRPr lang="en-US" altLang="en-US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ratio</a:t>
            </a:r>
          </a:p>
          <a:p>
            <a:r>
              <a:rPr lang="en-US" altLang="en-US" sz="1400" b="1" dirty="0"/>
              <a:t>Fit type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Parametric</a:t>
            </a:r>
            <a:endParaRPr lang="en-US" altLang="en-US" sz="1400" b="1" dirty="0">
              <a:solidFill>
                <a:schemeClr val="accent2"/>
              </a:solidFill>
            </a:endParaRP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i="1" dirty="0"/>
              <a:t>Leave other parameters on default settings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DD86A-E160-458E-A0FF-7D9E6971EAD6}"/>
              </a:ext>
            </a:extLst>
          </p:cNvPr>
          <p:cNvSpPr txBox="1"/>
          <p:nvPr/>
        </p:nvSpPr>
        <p:spPr>
          <a:xfrm>
            <a:off x="8568965" y="933966"/>
            <a:ext cx="288915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4CE838-B4E9-4728-860E-42916153087B}"/>
              </a:ext>
            </a:extLst>
          </p:cNvPr>
          <p:cNvSpPr/>
          <p:nvPr/>
        </p:nvSpPr>
        <p:spPr>
          <a:xfrm>
            <a:off x="8185359" y="1034091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257F4-60F9-4402-870C-7BD73AF610D9}"/>
              </a:ext>
            </a:extLst>
          </p:cNvPr>
          <p:cNvSpPr txBox="1"/>
          <p:nvPr/>
        </p:nvSpPr>
        <p:spPr>
          <a:xfrm>
            <a:off x="700644" y="1257132"/>
            <a:ext cx="477446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>
                <a:solidFill>
                  <a:schemeClr val="accent2"/>
                </a:solidFill>
              </a:rPr>
              <a:t>DESeq2</a:t>
            </a:r>
            <a:r>
              <a:rPr lang="en-US" dirty="0"/>
              <a:t> in the Tools menu.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1C9041-A77E-45A0-91C7-08DDDBB7DFEC}"/>
              </a:ext>
            </a:extLst>
          </p:cNvPr>
          <p:cNvSpPr/>
          <p:nvPr/>
        </p:nvSpPr>
        <p:spPr>
          <a:xfrm>
            <a:off x="335872" y="1227774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5436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183" y="0"/>
            <a:ext cx="10075985" cy="1499616"/>
          </a:xfrm>
        </p:spPr>
        <p:txBody>
          <a:bodyPr/>
          <a:lstStyle/>
          <a:p>
            <a:r>
              <a:rPr lang="en-US" dirty="0"/>
              <a:t>DESEQ2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A4E35F-D5D3-4C47-9010-9F3DE0B9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3" y="2700001"/>
            <a:ext cx="2515383" cy="3695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3D260-45A1-4189-A4B8-66DA8F3BE646}"/>
              </a:ext>
            </a:extLst>
          </p:cNvPr>
          <p:cNvSpPr txBox="1"/>
          <p:nvPr/>
        </p:nvSpPr>
        <p:spPr>
          <a:xfrm>
            <a:off x="245653" y="1200385"/>
            <a:ext cx="5638511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E5C71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Generates several outputs including: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Table with normalized counts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Summary table with statistics and DGE results per gene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/>
                </a:solidFill>
              </a:rPr>
              <a:t>Graphical summaries of the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FDF5EE-93DD-4341-B5F4-1108AFDA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18" y="4164459"/>
            <a:ext cx="3806947" cy="2530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AE4E92-5C33-48EE-8B81-D2ECEDC3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24" y="2524986"/>
            <a:ext cx="2253222" cy="3870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F7A09-6FD4-43C1-ABC3-AA3735A9E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160" y="5773479"/>
            <a:ext cx="4304597" cy="923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760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2086-A638-4065-900F-E66A57288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59" y="0"/>
            <a:ext cx="11333485" cy="1499616"/>
          </a:xfrm>
        </p:spPr>
        <p:txBody>
          <a:bodyPr/>
          <a:lstStyle/>
          <a:p>
            <a:r>
              <a:rPr lang="en-US" dirty="0"/>
              <a:t>View Graphical Summaries/visualization plots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1C0CA6-005A-4752-8454-AF6B51519793}"/>
              </a:ext>
            </a:extLst>
          </p:cNvPr>
          <p:cNvGrpSpPr/>
          <p:nvPr/>
        </p:nvGrpSpPr>
        <p:grpSpPr>
          <a:xfrm>
            <a:off x="311793" y="1331283"/>
            <a:ext cx="2186112" cy="3373326"/>
            <a:chOff x="6289342" y="2883031"/>
            <a:chExt cx="2543530" cy="39248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7919D1-002C-4097-9BEE-B4D1BEDFA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9342" y="2883031"/>
              <a:ext cx="2543530" cy="39248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938B5E-1875-43F9-9B01-02BFD1CC191B}"/>
                </a:ext>
              </a:extLst>
            </p:cNvPr>
            <p:cNvSpPr/>
            <p:nvPr/>
          </p:nvSpPr>
          <p:spPr>
            <a:xfrm>
              <a:off x="8033496" y="2883031"/>
              <a:ext cx="220717" cy="359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D6A7A9F-422F-4CCD-9B44-5F626158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514" y="1045058"/>
            <a:ext cx="4289263" cy="21845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32F2EA-CC5C-430F-B0F3-2DBE13DFE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211" y="3656773"/>
            <a:ext cx="3163389" cy="30505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ED932F-AFC9-40F3-B2B1-7A8A4D1DC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992" y="1045058"/>
            <a:ext cx="2256252" cy="21845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Down Arrow 8">
            <a:extLst>
              <a:ext uri="{FF2B5EF4-FFF2-40B4-BE49-F238E27FC236}">
                <a16:creationId xmlns:a16="http://schemas.microsoft.com/office/drawing/2014/main" id="{1D7F291B-4661-481A-B848-5531D46EA3B7}"/>
              </a:ext>
            </a:extLst>
          </p:cNvPr>
          <p:cNvSpPr/>
          <p:nvPr/>
        </p:nvSpPr>
        <p:spPr>
          <a:xfrm rot="5400000">
            <a:off x="2386835" y="1050459"/>
            <a:ext cx="220947" cy="958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0B432-AD6D-4FCF-8D53-CDBEFB37B689}"/>
              </a:ext>
            </a:extLst>
          </p:cNvPr>
          <p:cNvSpPr txBox="1"/>
          <p:nvPr/>
        </p:nvSpPr>
        <p:spPr>
          <a:xfrm>
            <a:off x="2803474" y="1331283"/>
            <a:ext cx="18066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on the eye to view the visualizations.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99DD0-B523-4DE4-BFA6-918B88E09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223" y="2639469"/>
            <a:ext cx="1921574" cy="203460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BB1EC2-7D27-41C6-83BB-4ED86122A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8115" y="3490644"/>
            <a:ext cx="3262307" cy="32167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6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27E710-205F-405A-8436-C3661694B136}"/>
              </a:ext>
            </a:extLst>
          </p:cNvPr>
          <p:cNvSpPr txBox="1"/>
          <p:nvPr/>
        </p:nvSpPr>
        <p:spPr>
          <a:xfrm>
            <a:off x="387356" y="1377546"/>
            <a:ext cx="422980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</a:t>
            </a:r>
            <a:r>
              <a:rPr lang="en-US" dirty="0">
                <a:solidFill>
                  <a:schemeClr val="accent2"/>
                </a:solidFill>
              </a:rPr>
              <a:t>Filter </a:t>
            </a:r>
            <a:r>
              <a:rPr lang="en-US" dirty="0"/>
              <a:t>in the Tools menu.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30A33-0D0A-4377-9A59-A83F9815A21E}"/>
              </a:ext>
            </a:extLst>
          </p:cNvPr>
          <p:cNvSpPr txBox="1"/>
          <p:nvPr/>
        </p:nvSpPr>
        <p:spPr>
          <a:xfrm>
            <a:off x="6485172" y="1294274"/>
            <a:ext cx="452711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F9BBD-C858-495D-872A-F33165E1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 Differentially Expressed </a:t>
            </a:r>
            <a:r>
              <a:rPr lang="en-US" dirty="0" err="1"/>
              <a:t>GeneS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53DD58-BFE0-4B01-854E-AC30CBB43A47}"/>
              </a:ext>
            </a:extLst>
          </p:cNvPr>
          <p:cNvSpPr/>
          <p:nvPr/>
        </p:nvSpPr>
        <p:spPr>
          <a:xfrm>
            <a:off x="6141425" y="1282623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32B37D-492C-4C29-A07B-426186E388F2}"/>
              </a:ext>
            </a:extLst>
          </p:cNvPr>
          <p:cNvSpPr/>
          <p:nvPr/>
        </p:nvSpPr>
        <p:spPr>
          <a:xfrm>
            <a:off x="0" y="1357713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48E524-8A4F-4106-A5D6-5F451E02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1" y="1940966"/>
            <a:ext cx="4527114" cy="3664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A97D71A-93C5-437C-98B9-D0033311556F}"/>
              </a:ext>
            </a:extLst>
          </p:cNvPr>
          <p:cNvSpPr/>
          <p:nvPr/>
        </p:nvSpPr>
        <p:spPr>
          <a:xfrm>
            <a:off x="443801" y="4304887"/>
            <a:ext cx="1841496" cy="353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ADAC80-2D1E-4843-B8A9-4DA789C822FC}"/>
              </a:ext>
            </a:extLst>
          </p:cNvPr>
          <p:cNvSpPr/>
          <p:nvPr/>
        </p:nvSpPr>
        <p:spPr>
          <a:xfrm>
            <a:off x="6868994" y="1857694"/>
            <a:ext cx="3591740" cy="1532334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Filter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the DESeq2 result file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With following condition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c7 &lt; 0.05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Number of Headers to skip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2A4692-5601-4BD3-A8E2-C6320BB3B92F}"/>
              </a:ext>
            </a:extLst>
          </p:cNvPr>
          <p:cNvSpPr txBox="1"/>
          <p:nvPr/>
        </p:nvSpPr>
        <p:spPr>
          <a:xfrm>
            <a:off x="6485172" y="3861729"/>
            <a:ext cx="452711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E1BDE51-0B4E-43D5-9CFA-B2408566A6A9}"/>
              </a:ext>
            </a:extLst>
          </p:cNvPr>
          <p:cNvSpPr/>
          <p:nvPr/>
        </p:nvSpPr>
        <p:spPr>
          <a:xfrm>
            <a:off x="6141425" y="3850078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9526620-F6DE-45B1-ACB7-23BAE24756AC}"/>
              </a:ext>
            </a:extLst>
          </p:cNvPr>
          <p:cNvSpPr/>
          <p:nvPr/>
        </p:nvSpPr>
        <p:spPr>
          <a:xfrm>
            <a:off x="6868994" y="4404488"/>
            <a:ext cx="3591740" cy="1532334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Filter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the output of the previous step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With following condition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abs(c3) &gt; 1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Number of Headers to skip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AE0B45-8507-416D-96F9-FF5D6C07B3DC}"/>
              </a:ext>
            </a:extLst>
          </p:cNvPr>
          <p:cNvSpPr txBox="1"/>
          <p:nvPr/>
        </p:nvSpPr>
        <p:spPr>
          <a:xfrm>
            <a:off x="6129866" y="6076382"/>
            <a:ext cx="538479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Steps 2 &amp; 3 enable you to filter for genes with high statistical significance and high biological significance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94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330A33-0D0A-4377-9A59-A83F9815A21E}"/>
              </a:ext>
            </a:extLst>
          </p:cNvPr>
          <p:cNvSpPr txBox="1"/>
          <p:nvPr/>
        </p:nvSpPr>
        <p:spPr>
          <a:xfrm>
            <a:off x="7732889" y="2317638"/>
            <a:ext cx="3754244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1F9BBD-C858-495D-872A-F33165E1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83" y="0"/>
            <a:ext cx="10075985" cy="1499616"/>
          </a:xfrm>
        </p:spPr>
        <p:txBody>
          <a:bodyPr/>
          <a:lstStyle/>
          <a:p>
            <a:r>
              <a:rPr lang="en-US" dirty="0"/>
              <a:t>Annotate Differentially Expressed Genes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53DD58-BFE0-4B01-854E-AC30CBB43A47}"/>
              </a:ext>
            </a:extLst>
          </p:cNvPr>
          <p:cNvSpPr/>
          <p:nvPr/>
        </p:nvSpPr>
        <p:spPr>
          <a:xfrm>
            <a:off x="7389142" y="2413411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D757D3-B8F1-4B2E-B4CA-32FEBE9B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3" y="2812115"/>
            <a:ext cx="3330213" cy="3683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B96DF58-E1C0-4932-BF4B-204A7D61F2EA}"/>
              </a:ext>
            </a:extLst>
          </p:cNvPr>
          <p:cNvSpPr/>
          <p:nvPr/>
        </p:nvSpPr>
        <p:spPr>
          <a:xfrm>
            <a:off x="1384815" y="3521963"/>
            <a:ext cx="1650477" cy="452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3A6EE-56CB-4437-BB4E-8BC22A718AC4}"/>
              </a:ext>
            </a:extLst>
          </p:cNvPr>
          <p:cNvSpPr txBox="1"/>
          <p:nvPr/>
        </p:nvSpPr>
        <p:spPr>
          <a:xfrm>
            <a:off x="1268633" y="1819868"/>
            <a:ext cx="5520552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>
                <a:solidFill>
                  <a:schemeClr val="accent2"/>
                </a:solidFill>
              </a:rPr>
              <a:t>Annotate DESeq2/</a:t>
            </a:r>
            <a:r>
              <a:rPr lang="en-US" dirty="0" err="1">
                <a:solidFill>
                  <a:schemeClr val="accent2"/>
                </a:solidFill>
              </a:rPr>
              <a:t>DEXSeq</a:t>
            </a:r>
            <a:r>
              <a:rPr lang="en-US" dirty="0">
                <a:solidFill>
                  <a:schemeClr val="accent2"/>
                </a:solidFill>
              </a:rPr>
              <a:t> output tables</a:t>
            </a:r>
            <a:r>
              <a:rPr lang="en-US" dirty="0"/>
              <a:t> in the Tools menu.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32B37D-492C-4C29-A07B-426186E388F2}"/>
              </a:ext>
            </a:extLst>
          </p:cNvPr>
          <p:cNvSpPr/>
          <p:nvPr/>
        </p:nvSpPr>
        <p:spPr>
          <a:xfrm>
            <a:off x="879062" y="1938534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6DBA1A-DDAC-4094-9E60-1FDA448ABE53}"/>
              </a:ext>
            </a:extLst>
          </p:cNvPr>
          <p:cNvSpPr/>
          <p:nvPr/>
        </p:nvSpPr>
        <p:spPr>
          <a:xfrm>
            <a:off x="7538926" y="3303334"/>
            <a:ext cx="4103195" cy="1532334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Tabular output of DESeq2.edgeR/</a:t>
            </a:r>
            <a:r>
              <a:rPr lang="en-US" altLang="en-US" sz="1400" b="1" dirty="0" err="1"/>
              <a:t>limma</a:t>
            </a:r>
            <a:r>
              <a:rPr lang="en-US" altLang="en-US" sz="1400" b="1" dirty="0"/>
              <a:t>/</a:t>
            </a:r>
            <a:r>
              <a:rPr lang="en-US" altLang="en-US" sz="1400" b="1" dirty="0" err="1"/>
              <a:t>DEXSeq</a:t>
            </a:r>
            <a:endParaRPr lang="en-US" altLang="en-US" sz="1400" b="1" dirty="0"/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the results </a:t>
            </a:r>
            <a:r>
              <a:rPr lang="en-US" altLang="en-US" sz="1400">
                <a:solidFill>
                  <a:schemeClr val="accent2"/>
                </a:solidFill>
              </a:rPr>
              <a:t>from the second filter</a:t>
            </a:r>
            <a:endParaRPr lang="en-US" altLang="en-US" sz="1400" dirty="0">
              <a:solidFill>
                <a:schemeClr val="accent2"/>
              </a:solidFill>
            </a:endParaRPr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Input file type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DESeq2/</a:t>
            </a:r>
            <a:r>
              <a:rPr lang="en-US" altLang="en-US" sz="1400" dirty="0" err="1">
                <a:solidFill>
                  <a:schemeClr val="accent2"/>
                </a:solidFill>
              </a:rPr>
              <a:t>edgeR</a:t>
            </a:r>
            <a:r>
              <a:rPr lang="en-US" altLang="en-US" sz="1400" dirty="0">
                <a:solidFill>
                  <a:schemeClr val="accent2"/>
                </a:solidFill>
              </a:rPr>
              <a:t>/</a:t>
            </a:r>
            <a:r>
              <a:rPr lang="en-US" altLang="en-US" sz="1400" dirty="0" err="1">
                <a:solidFill>
                  <a:schemeClr val="accent2"/>
                </a:solidFill>
              </a:rPr>
              <a:t>limma</a:t>
            </a:r>
            <a:endParaRPr lang="en-US" altLang="en-US" sz="1400" dirty="0">
              <a:solidFill>
                <a:schemeClr val="accent2"/>
              </a:solidFill>
            </a:endParaRP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Reference annotation in GFF/GTF format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.</a:t>
            </a:r>
            <a:r>
              <a:rPr lang="en-US" altLang="en-US" sz="1400" dirty="0" err="1">
                <a:solidFill>
                  <a:schemeClr val="accent2"/>
                </a:solidFill>
              </a:rPr>
              <a:t>gtf</a:t>
            </a:r>
            <a:r>
              <a:rPr lang="en-US" altLang="en-US" sz="1400" dirty="0">
                <a:solidFill>
                  <a:schemeClr val="accent2"/>
                </a:solidFill>
              </a:rPr>
              <a:t> file from history</a:t>
            </a:r>
          </a:p>
        </p:txBody>
      </p:sp>
    </p:spTree>
    <p:extLst>
      <p:ext uri="{BB962C8B-B14F-4D97-AF65-F5344CB8AC3E}">
        <p14:creationId xmlns:p14="http://schemas.microsoft.com/office/powerpoint/2010/main" val="298755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9667FE-E147-4C5B-AFB5-7FD15940600C}"/>
              </a:ext>
            </a:extLst>
          </p:cNvPr>
          <p:cNvSpPr/>
          <p:nvPr/>
        </p:nvSpPr>
        <p:spPr>
          <a:xfrm>
            <a:off x="8041206" y="2072845"/>
            <a:ext cx="3591740" cy="4509611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 vert="horz" wrap="square" lIns="45720" tIns="45720" rIns="45720" bIns="45720" rtlCol="0">
            <a:spAutoFit/>
          </a:bodyPr>
          <a:lstStyle/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Specify an input file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Select the filtered and annotated file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FDR (adjusted P value)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Column 7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P value (raw)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Column 6</a:t>
            </a:r>
          </a:p>
          <a:p>
            <a:pPr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b="1" dirty="0"/>
              <a:t>Log Fold Change</a:t>
            </a:r>
          </a:p>
          <a:p>
            <a:pPr marL="285750" indent="-285750" defTabSz="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Column 3</a:t>
            </a:r>
          </a:p>
          <a:p>
            <a:r>
              <a:rPr lang="en-US" altLang="en-US" sz="1400" b="1" dirty="0"/>
              <a:t>Labels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Column 13</a:t>
            </a:r>
          </a:p>
          <a:p>
            <a:r>
              <a:rPr lang="en-US" altLang="en-US" sz="1400" b="1"/>
              <a:t>Significance Threshold</a:t>
            </a:r>
            <a:endParaRPr lang="en-US" altLang="en-US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0.05</a:t>
            </a:r>
            <a:endParaRPr lang="en-US" altLang="en-US" sz="1400" b="1" dirty="0">
              <a:solidFill>
                <a:schemeClr val="accent2"/>
              </a:solidFill>
            </a:endParaRPr>
          </a:p>
          <a:p>
            <a:r>
              <a:rPr lang="en-US" altLang="en-US" sz="1400" b="1" dirty="0" err="1"/>
              <a:t>LogFC</a:t>
            </a:r>
            <a:r>
              <a:rPr lang="en-US" altLang="en-US" sz="1400" b="1" dirty="0"/>
              <a:t> threshold to color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b="1" dirty="0">
                <a:solidFill>
                  <a:schemeClr val="accent2"/>
                </a:solidFill>
              </a:rPr>
              <a:t>1</a:t>
            </a:r>
          </a:p>
          <a:p>
            <a:r>
              <a:rPr lang="en-US" altLang="en-US" sz="1400" b="1" dirty="0"/>
              <a:t>Points to Label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Significant</a:t>
            </a:r>
          </a:p>
          <a:p>
            <a:r>
              <a:rPr lang="en-US" altLang="en-US" sz="1400" b="1" dirty="0"/>
              <a:t>Only label top most significant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 sz="1400" dirty="0">
                <a:solidFill>
                  <a:schemeClr val="accent2"/>
                </a:solidFill>
              </a:rPr>
              <a:t>20</a:t>
            </a:r>
          </a:p>
          <a:p>
            <a:pPr marL="0" defTabSz="457200">
              <a:spcBef>
                <a:spcPts val="0"/>
              </a:spcBef>
              <a:spcAft>
                <a:spcPts val="0"/>
              </a:spcAft>
            </a:pPr>
            <a:r>
              <a:rPr lang="en-US" altLang="en-US" sz="1400" i="1" dirty="0"/>
              <a:t>Leave other parameters on default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A61C6-CC32-4CAF-9D11-30C62C92DA31}"/>
              </a:ext>
            </a:extLst>
          </p:cNvPr>
          <p:cNvSpPr txBox="1"/>
          <p:nvPr/>
        </p:nvSpPr>
        <p:spPr>
          <a:xfrm>
            <a:off x="8168123" y="1522532"/>
            <a:ext cx="288915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 the following parameters and click </a:t>
            </a:r>
            <a:r>
              <a:rPr lang="en-US" dirty="0">
                <a:solidFill>
                  <a:schemeClr val="accent2"/>
                </a:solidFill>
              </a:rPr>
              <a:t>Execute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74E367-126B-470F-9419-7C4832E39CA1}"/>
              </a:ext>
            </a:extLst>
          </p:cNvPr>
          <p:cNvSpPr/>
          <p:nvPr/>
        </p:nvSpPr>
        <p:spPr>
          <a:xfrm>
            <a:off x="7823449" y="1636930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0EE62-08D6-4010-AA7E-D0C90F9F8B7A}"/>
              </a:ext>
            </a:extLst>
          </p:cNvPr>
          <p:cNvSpPr txBox="1"/>
          <p:nvPr/>
        </p:nvSpPr>
        <p:spPr>
          <a:xfrm>
            <a:off x="846173" y="1522532"/>
            <a:ext cx="524982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for and click on </a:t>
            </a:r>
            <a:r>
              <a:rPr lang="en-US" dirty="0">
                <a:solidFill>
                  <a:schemeClr val="accent2"/>
                </a:solidFill>
              </a:rPr>
              <a:t>Volcano Plot</a:t>
            </a:r>
            <a:r>
              <a:rPr lang="en-US" dirty="0"/>
              <a:t> in the Tools menu.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05197-8CCF-49B7-96B3-BC41450BF6BF}"/>
              </a:ext>
            </a:extLst>
          </p:cNvPr>
          <p:cNvSpPr/>
          <p:nvPr/>
        </p:nvSpPr>
        <p:spPr>
          <a:xfrm>
            <a:off x="447534" y="1502699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32CCD-6D14-41E6-A6F5-D3C4C560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4" y="2313389"/>
            <a:ext cx="7306695" cy="3686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5CACBC-A6B3-4548-8F54-3D08A35C3672}"/>
              </a:ext>
            </a:extLst>
          </p:cNvPr>
          <p:cNvSpPr/>
          <p:nvPr/>
        </p:nvSpPr>
        <p:spPr>
          <a:xfrm>
            <a:off x="568919" y="3379196"/>
            <a:ext cx="2253304" cy="353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8D24924-7EDC-4ED3-A26D-A70007F8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83" y="0"/>
            <a:ext cx="10075985" cy="1499616"/>
          </a:xfrm>
        </p:spPr>
        <p:txBody>
          <a:bodyPr/>
          <a:lstStyle/>
          <a:p>
            <a:r>
              <a:rPr lang="en-US" dirty="0"/>
              <a:t>Generate a Volcano Plot</a:t>
            </a:r>
          </a:p>
        </p:txBody>
      </p:sp>
    </p:spTree>
    <p:extLst>
      <p:ext uri="{BB962C8B-B14F-4D97-AF65-F5344CB8AC3E}">
        <p14:creationId xmlns:p14="http://schemas.microsoft.com/office/powerpoint/2010/main" val="2320652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3428-11F8-470A-8C86-2A894075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Volcano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A7C8-FDFA-43A5-BD10-6F895066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408" y="1499616"/>
            <a:ext cx="5147597" cy="5109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90E0B1-BAF1-47A0-AAC0-46B367B6E9A9}"/>
              </a:ext>
            </a:extLst>
          </p:cNvPr>
          <p:cNvSpPr txBox="1"/>
          <p:nvPr/>
        </p:nvSpPr>
        <p:spPr>
          <a:xfrm>
            <a:off x="5627696" y="1920065"/>
            <a:ext cx="2922824" cy="664314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Indicates most downregulated gene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F4D5B-7738-4F58-911D-A2A03E0C27E0}"/>
              </a:ext>
            </a:extLst>
          </p:cNvPr>
          <p:cNvSpPr txBox="1"/>
          <p:nvPr/>
        </p:nvSpPr>
        <p:spPr>
          <a:xfrm>
            <a:off x="8093893" y="1037530"/>
            <a:ext cx="2922824" cy="664314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Indicates most upregulated gene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003F53-CFCA-4A7F-84E4-0F072BE8DE95}"/>
              </a:ext>
            </a:extLst>
          </p:cNvPr>
          <p:cNvSpPr/>
          <p:nvPr/>
        </p:nvSpPr>
        <p:spPr>
          <a:xfrm>
            <a:off x="6707330" y="1347282"/>
            <a:ext cx="664314" cy="6643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80F50C-353C-4DAF-9DF4-355DC35A165B}"/>
              </a:ext>
            </a:extLst>
          </p:cNvPr>
          <p:cNvSpPr/>
          <p:nvPr/>
        </p:nvSpPr>
        <p:spPr>
          <a:xfrm>
            <a:off x="9555305" y="1575882"/>
            <a:ext cx="664314" cy="6643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298885-28CA-4C4E-8314-C1C7C67E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93" y="1347282"/>
            <a:ext cx="3511042" cy="51251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B5F030-D72D-4374-949D-7B8566DFE9BB}"/>
              </a:ext>
            </a:extLst>
          </p:cNvPr>
          <p:cNvSpPr/>
          <p:nvPr/>
        </p:nvSpPr>
        <p:spPr>
          <a:xfrm>
            <a:off x="3194422" y="2085567"/>
            <a:ext cx="271267" cy="309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8">
            <a:extLst>
              <a:ext uri="{FF2B5EF4-FFF2-40B4-BE49-F238E27FC236}">
                <a16:creationId xmlns:a16="http://schemas.microsoft.com/office/drawing/2014/main" id="{63CB9189-B6B9-4BF9-8E3F-5384CA6BF545}"/>
              </a:ext>
            </a:extLst>
          </p:cNvPr>
          <p:cNvSpPr/>
          <p:nvPr/>
        </p:nvSpPr>
        <p:spPr>
          <a:xfrm rot="16200000">
            <a:off x="4171657" y="1562083"/>
            <a:ext cx="309256" cy="1665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2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9" y="0"/>
            <a:ext cx="10055431" cy="1499616"/>
          </a:xfrm>
        </p:spPr>
        <p:txBody>
          <a:bodyPr/>
          <a:lstStyle/>
          <a:p>
            <a:r>
              <a:rPr lang="en-US" dirty="0" err="1"/>
              <a:t>GeneLAB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RNA-SEQ</a:t>
            </a:r>
            <a:r>
              <a:rPr lang="en-US" dirty="0"/>
              <a:t> Workflow</a:t>
            </a:r>
          </a:p>
        </p:txBody>
      </p:sp>
      <p:sp>
        <p:nvSpPr>
          <p:cNvPr id="4" name="Right Arrow Callout 3"/>
          <p:cNvSpPr/>
          <p:nvPr/>
        </p:nvSpPr>
        <p:spPr>
          <a:xfrm>
            <a:off x="1362904" y="2350779"/>
            <a:ext cx="2759362" cy="919706"/>
          </a:xfrm>
          <a:prstGeom prst="right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FF0000"/>
                </a:solidFill>
              </a:rPr>
              <a:t>Fastq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Pentagon 4"/>
          <p:cNvSpPr/>
          <p:nvPr/>
        </p:nvSpPr>
        <p:spPr>
          <a:xfrm>
            <a:off x="7102763" y="2376285"/>
            <a:ext cx="1924783" cy="786665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Trimmed </a:t>
            </a:r>
            <a:r>
              <a:rPr lang="en-US" sz="2400" dirty="0" err="1"/>
              <a:t>Fastq</a:t>
            </a:r>
            <a:endParaRPr lang="en-US" sz="2400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4581537" y="2383719"/>
            <a:ext cx="1968350" cy="81582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Trim Galore!</a:t>
            </a:r>
          </a:p>
        </p:txBody>
      </p:sp>
      <p:sp>
        <p:nvSpPr>
          <p:cNvPr id="7" name="Right Arrow Callout 6"/>
          <p:cNvSpPr/>
          <p:nvPr/>
        </p:nvSpPr>
        <p:spPr>
          <a:xfrm>
            <a:off x="1362904" y="3716056"/>
            <a:ext cx="2809057" cy="948456"/>
          </a:xfrm>
          <a:prstGeom prst="right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Trimmed </a:t>
            </a:r>
            <a:r>
              <a:rPr lang="en-US" sz="2400" dirty="0" err="1">
                <a:solidFill>
                  <a:srgbClr val="FF0000"/>
                </a:solidFill>
              </a:rPr>
              <a:t>Fastq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4581537" y="3746456"/>
            <a:ext cx="2052682" cy="85589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RNA STAR</a:t>
            </a:r>
          </a:p>
        </p:txBody>
      </p:sp>
      <p:sp>
        <p:nvSpPr>
          <p:cNvPr id="9" name="Pentagon 8"/>
          <p:cNvSpPr/>
          <p:nvPr/>
        </p:nvSpPr>
        <p:spPr>
          <a:xfrm>
            <a:off x="7102763" y="3764416"/>
            <a:ext cx="1888454" cy="851735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BAM file</a:t>
            </a:r>
          </a:p>
        </p:txBody>
      </p:sp>
      <p:sp>
        <p:nvSpPr>
          <p:cNvPr id="10" name="Right Arrow Callout 9"/>
          <p:cNvSpPr/>
          <p:nvPr/>
        </p:nvSpPr>
        <p:spPr>
          <a:xfrm>
            <a:off x="1363602" y="4773198"/>
            <a:ext cx="2788481" cy="968281"/>
          </a:xfrm>
          <a:prstGeom prst="right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BAM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4584298" y="4901234"/>
            <a:ext cx="2049921" cy="7927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FEATURE COUNTS</a:t>
            </a:r>
          </a:p>
        </p:txBody>
      </p:sp>
      <p:sp>
        <p:nvSpPr>
          <p:cNvPr id="12" name="Pentagon 11"/>
          <p:cNvSpPr/>
          <p:nvPr/>
        </p:nvSpPr>
        <p:spPr>
          <a:xfrm>
            <a:off x="7102763" y="4870877"/>
            <a:ext cx="1924783" cy="80558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COUNT</a:t>
            </a:r>
          </a:p>
        </p:txBody>
      </p:sp>
      <p:sp>
        <p:nvSpPr>
          <p:cNvPr id="13" name="Right Arrow Callout 12"/>
          <p:cNvSpPr/>
          <p:nvPr/>
        </p:nvSpPr>
        <p:spPr>
          <a:xfrm>
            <a:off x="1362904" y="5850165"/>
            <a:ext cx="2789179" cy="876618"/>
          </a:xfrm>
          <a:prstGeom prst="rightArrow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COUNT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4584298" y="5954274"/>
            <a:ext cx="2052682" cy="74941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DESEQ2</a:t>
            </a:r>
          </a:p>
        </p:txBody>
      </p:sp>
      <p:sp>
        <p:nvSpPr>
          <p:cNvPr id="15" name="Pentagon 14"/>
          <p:cNvSpPr/>
          <p:nvPr/>
        </p:nvSpPr>
        <p:spPr>
          <a:xfrm>
            <a:off x="7102783" y="5931183"/>
            <a:ext cx="1888434" cy="79560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TABLES &amp; PLOTS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0150" y="1585177"/>
            <a:ext cx="109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74612" y="1547608"/>
            <a:ext cx="110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59966" y="1506926"/>
            <a:ext cx="119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file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62904" y="1977126"/>
            <a:ext cx="7664641" cy="2371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Control: </a:t>
            </a:r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362904" y="3369036"/>
            <a:ext cx="7664641" cy="23434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Control: </a:t>
            </a:r>
            <a:r>
              <a:rPr lang="en-US" dirty="0" err="1"/>
              <a:t>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5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AED6D1-088D-44DC-A7D9-2D1F476D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4386696"/>
            <a:ext cx="9720072" cy="2430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the Analysis Platform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9994" y="4254440"/>
            <a:ext cx="5818656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Log in using your Google ID or NASA Credentials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5433" y="4974706"/>
            <a:ext cx="1873729" cy="450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161" y="6338765"/>
            <a:ext cx="214158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2DD53E-EC8A-40FC-9E2E-53942E9ADD15}"/>
              </a:ext>
            </a:extLst>
          </p:cNvPr>
          <p:cNvSpPr/>
          <p:nvPr/>
        </p:nvSpPr>
        <p:spPr>
          <a:xfrm>
            <a:off x="1217099" y="1749704"/>
            <a:ext cx="4120528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Navigate to </a:t>
            </a:r>
            <a:r>
              <a:rPr lang="en-US" b="1" dirty="0">
                <a:hlinkClick r:id="rId3"/>
              </a:rPr>
              <a:t>https://genelab.nasa.gov/</a:t>
            </a:r>
            <a:r>
              <a:rPr lang="en-US" b="1" dirty="0"/>
              <a:t> and click on the </a:t>
            </a:r>
            <a:r>
              <a:rPr lang="en-US" b="1" dirty="0">
                <a:solidFill>
                  <a:schemeClr val="accent2"/>
                </a:solidFill>
              </a:rPr>
              <a:t>Analyze Data</a:t>
            </a:r>
            <a:r>
              <a:rPr lang="en-US" b="1" dirty="0"/>
              <a:t> button or select </a:t>
            </a:r>
            <a:r>
              <a:rPr lang="en-US" b="1" dirty="0">
                <a:solidFill>
                  <a:schemeClr val="accent2"/>
                </a:solidFill>
              </a:rPr>
              <a:t>Analyze Data</a:t>
            </a:r>
            <a:r>
              <a:rPr lang="en-US" b="1" dirty="0"/>
              <a:t> from the Data &amp; Tools menu.</a:t>
            </a:r>
          </a:p>
          <a:p>
            <a:endParaRPr lang="en-US" b="1" dirty="0"/>
          </a:p>
          <a:p>
            <a:r>
              <a:rPr lang="en-US" b="1" dirty="0"/>
              <a:t>Or navigate directly to </a:t>
            </a:r>
            <a:r>
              <a:rPr lang="en-US" dirty="0">
                <a:hlinkClick r:id="rId4"/>
              </a:rPr>
              <a:t>https://galaxy.genelab.nasa.gov/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D383CB-8A26-4C52-BF85-D13D7AA7EB55}"/>
              </a:ext>
            </a:extLst>
          </p:cNvPr>
          <p:cNvSpPr/>
          <p:nvPr/>
        </p:nvSpPr>
        <p:spPr>
          <a:xfrm>
            <a:off x="632251" y="1771476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04B663-B7F2-46B1-91A5-E03E25893900}"/>
              </a:ext>
            </a:extLst>
          </p:cNvPr>
          <p:cNvSpPr/>
          <p:nvPr/>
        </p:nvSpPr>
        <p:spPr>
          <a:xfrm>
            <a:off x="632251" y="4268965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A596-87D9-4968-9A61-4C7203A8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446" y="1625749"/>
            <a:ext cx="2876367" cy="2263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2D8EDA-7145-4010-AFFD-D1705CD6218E}"/>
              </a:ext>
            </a:extLst>
          </p:cNvPr>
          <p:cNvSpPr/>
          <p:nvPr/>
        </p:nvSpPr>
        <p:spPr>
          <a:xfrm>
            <a:off x="9906001" y="2590800"/>
            <a:ext cx="1371600" cy="301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629A92-9B69-4460-90D5-E26E31E2C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674" y="1610100"/>
            <a:ext cx="3249347" cy="806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005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Platform Overview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56" y="2208252"/>
            <a:ext cx="10474960" cy="36568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98485" y="2188741"/>
            <a:ext cx="202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Navigation menu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63839" y="5919793"/>
            <a:ext cx="3709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Toolshed:</a:t>
            </a:r>
          </a:p>
          <a:p>
            <a:pPr algn="ctr"/>
            <a:r>
              <a:rPr lang="en-US" sz="1600" b="1" dirty="0"/>
              <a:t>Menu that shows all available tools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62447" y="5884637"/>
            <a:ext cx="312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History:</a:t>
            </a:r>
          </a:p>
          <a:p>
            <a:pPr algn="ctr"/>
            <a:r>
              <a:rPr lang="en-US" sz="1600" b="1" dirty="0"/>
              <a:t> Display your queued, currently running, and/or completed jobs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67190" y="4574103"/>
            <a:ext cx="559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panel:</a:t>
            </a:r>
          </a:p>
          <a:p>
            <a:pPr algn="ctr"/>
            <a:r>
              <a:rPr lang="en-US" b="1" dirty="0"/>
              <a:t>Execute tools, adjust parameters, and view results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98361" y="2834197"/>
            <a:ext cx="220133" cy="227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BFB541-CB28-4CE3-9675-495B854C2D22}"/>
              </a:ext>
            </a:extLst>
          </p:cNvPr>
          <p:cNvSpPr/>
          <p:nvPr/>
        </p:nvSpPr>
        <p:spPr>
          <a:xfrm>
            <a:off x="858520" y="3062072"/>
            <a:ext cx="1696719" cy="2803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33BF12-450D-45FC-90C3-C54A8EB6566F}"/>
              </a:ext>
            </a:extLst>
          </p:cNvPr>
          <p:cNvSpPr/>
          <p:nvPr/>
        </p:nvSpPr>
        <p:spPr>
          <a:xfrm>
            <a:off x="9606325" y="2834197"/>
            <a:ext cx="1696719" cy="3059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5F3D45-458F-40FE-9178-F0E9236B0AF1}"/>
              </a:ext>
            </a:extLst>
          </p:cNvPr>
          <p:cNvSpPr/>
          <p:nvPr/>
        </p:nvSpPr>
        <p:spPr>
          <a:xfrm>
            <a:off x="2555239" y="2834197"/>
            <a:ext cx="7051081" cy="1693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13">
            <a:extLst>
              <a:ext uri="{FF2B5EF4-FFF2-40B4-BE49-F238E27FC236}">
                <a16:creationId xmlns:a16="http://schemas.microsoft.com/office/drawing/2014/main" id="{6EAFE794-A48F-4ACD-9174-137ED418DC9C}"/>
              </a:ext>
            </a:extLst>
          </p:cNvPr>
          <p:cNvSpPr/>
          <p:nvPr/>
        </p:nvSpPr>
        <p:spPr>
          <a:xfrm>
            <a:off x="2263413" y="2152198"/>
            <a:ext cx="358202" cy="618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13">
            <a:extLst>
              <a:ext uri="{FF2B5EF4-FFF2-40B4-BE49-F238E27FC236}">
                <a16:creationId xmlns:a16="http://schemas.microsoft.com/office/drawing/2014/main" id="{2F6C0EB1-8AA3-4374-BCC1-374A24D0D8A7}"/>
              </a:ext>
            </a:extLst>
          </p:cNvPr>
          <p:cNvSpPr/>
          <p:nvPr/>
        </p:nvSpPr>
        <p:spPr>
          <a:xfrm>
            <a:off x="3013905" y="2152198"/>
            <a:ext cx="358202" cy="467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917314" y="1829470"/>
            <a:ext cx="5396317" cy="369332"/>
          </a:xfrm>
          <a:prstGeom prst="rect">
            <a:avLst/>
          </a:prstGeom>
          <a:ln w="19050">
            <a:solidFill>
              <a:srgbClr val="1CADE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</a:t>
            </a:r>
            <a:r>
              <a:rPr lang="en-US" b="1" dirty="0">
                <a:solidFill>
                  <a:schemeClr val="accent2"/>
                </a:solidFill>
              </a:rPr>
              <a:t>Analyze Data </a:t>
            </a:r>
            <a:r>
              <a:rPr lang="en-US" dirty="0"/>
              <a:t>to navigate to this user interface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F3BB2B-EF1E-4626-B67D-C2AE887710DE}"/>
              </a:ext>
            </a:extLst>
          </p:cNvPr>
          <p:cNvSpPr txBox="1"/>
          <p:nvPr/>
        </p:nvSpPr>
        <p:spPr>
          <a:xfrm>
            <a:off x="1179241" y="1838920"/>
            <a:ext cx="1447788" cy="369332"/>
          </a:xfrm>
          <a:prstGeom prst="rect">
            <a:avLst/>
          </a:prstGeom>
          <a:ln w="19050">
            <a:solidFill>
              <a:srgbClr val="E5C71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Upload data</a:t>
            </a:r>
          </a:p>
        </p:txBody>
      </p:sp>
    </p:spTree>
    <p:extLst>
      <p:ext uri="{BB962C8B-B14F-4D97-AF65-F5344CB8AC3E}">
        <p14:creationId xmlns:p14="http://schemas.microsoft.com/office/powerpoint/2010/main" val="311804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A6FCAB-324E-469E-9026-041FE659C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91"/>
          <a:stretch/>
        </p:blipFill>
        <p:spPr>
          <a:xfrm>
            <a:off x="611010" y="4872088"/>
            <a:ext cx="10925175" cy="1749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CDEB5-3335-4B39-A6F0-BEF2CBA6F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0800" b="53611"/>
          <a:stretch/>
        </p:blipFill>
        <p:spPr>
          <a:xfrm>
            <a:off x="419614" y="2084832"/>
            <a:ext cx="11662772" cy="2356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146" y="0"/>
            <a:ext cx="9972304" cy="1499616"/>
          </a:xfrm>
        </p:spPr>
        <p:txBody>
          <a:bodyPr/>
          <a:lstStyle/>
          <a:p>
            <a:r>
              <a:rPr lang="en-US" dirty="0"/>
              <a:t>Finding your data: example dataset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9168" y="2171172"/>
            <a:ext cx="764117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482" y="4094709"/>
            <a:ext cx="195779" cy="212094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1899558" y="3803321"/>
            <a:ext cx="364067" cy="14649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86176" y="6049352"/>
            <a:ext cx="696383" cy="222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78" y="6213364"/>
            <a:ext cx="195779" cy="21209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09614" y="3429000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9614" y="5896076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167209" y="1446635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9" name="Down Arrow 13">
            <a:extLst>
              <a:ext uri="{FF2B5EF4-FFF2-40B4-BE49-F238E27FC236}">
                <a16:creationId xmlns:a16="http://schemas.microsoft.com/office/drawing/2014/main" id="{C49CA471-481D-4822-9A81-761F9F650BFE}"/>
              </a:ext>
            </a:extLst>
          </p:cNvPr>
          <p:cNvSpPr/>
          <p:nvPr/>
        </p:nvSpPr>
        <p:spPr>
          <a:xfrm>
            <a:off x="3982358" y="1777148"/>
            <a:ext cx="364067" cy="437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6EB34-EF2F-4F17-901B-90F10232E9DD}"/>
              </a:ext>
            </a:extLst>
          </p:cNvPr>
          <p:cNvSpPr txBox="1"/>
          <p:nvPr/>
        </p:nvSpPr>
        <p:spPr>
          <a:xfrm>
            <a:off x="659790" y="1445786"/>
            <a:ext cx="7027943" cy="369332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Click </a:t>
            </a:r>
            <a:r>
              <a:rPr lang="en-US" b="1" dirty="0">
                <a:solidFill>
                  <a:schemeClr val="accent2"/>
                </a:solidFill>
              </a:rPr>
              <a:t>Shared Data </a:t>
            </a:r>
            <a:r>
              <a:rPr lang="en-US" dirty="0"/>
              <a:t>to </a:t>
            </a:r>
            <a:r>
              <a:rPr lang="en-US" dirty="0">
                <a:solidFill>
                  <a:schemeClr val="tx1"/>
                </a:solidFill>
              </a:rPr>
              <a:t>navigate</a:t>
            </a:r>
            <a:r>
              <a:rPr lang="en-US" dirty="0"/>
              <a:t> to the tutorial dataset in the </a:t>
            </a:r>
            <a:r>
              <a:rPr lang="en-US" b="1" dirty="0">
                <a:solidFill>
                  <a:schemeClr val="accent2"/>
                </a:solidFill>
              </a:rPr>
              <a:t>Data Libraries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010" y="3509493"/>
            <a:ext cx="1808340" cy="29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5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812057-1A24-4126-B544-8E34FA210F1F}"/>
              </a:ext>
            </a:extLst>
          </p:cNvPr>
          <p:cNvGrpSpPr/>
          <p:nvPr/>
        </p:nvGrpSpPr>
        <p:grpSpPr>
          <a:xfrm>
            <a:off x="1365275" y="2328400"/>
            <a:ext cx="8801100" cy="4517186"/>
            <a:chOff x="2598948" y="1707513"/>
            <a:chExt cx="9204127" cy="4947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AD2544-DE2B-49D9-B1F5-106F8300C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8948" y="1707513"/>
              <a:ext cx="9204127" cy="49474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Rectangle 2"/>
            <p:cNvSpPr/>
            <p:nvPr/>
          </p:nvSpPr>
          <p:spPr>
            <a:xfrm>
              <a:off x="4903044" y="1739598"/>
              <a:ext cx="1093068" cy="2904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3653" y="2373187"/>
              <a:ext cx="195085" cy="2448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863652" y="2786761"/>
              <a:ext cx="195085" cy="3868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79785" y="0"/>
            <a:ext cx="9720072" cy="1182918"/>
          </a:xfrm>
        </p:spPr>
        <p:txBody>
          <a:bodyPr/>
          <a:lstStyle/>
          <a:p>
            <a:r>
              <a:rPr lang="en-US" dirty="0"/>
              <a:t>Adding data to history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162" y="1886274"/>
            <a:ext cx="2411791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files: </a:t>
            </a:r>
          </a:p>
          <a:p>
            <a:r>
              <a:rPr lang="en-US" dirty="0"/>
              <a:t>Check all or individually select all files</a:t>
            </a:r>
          </a:p>
        </p:txBody>
      </p:sp>
      <p:sp>
        <p:nvSpPr>
          <p:cNvPr id="9" name="Oval 8"/>
          <p:cNvSpPr/>
          <p:nvPr/>
        </p:nvSpPr>
        <p:spPr>
          <a:xfrm>
            <a:off x="1039081" y="1599080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4192090" y="1599080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63027" y="1886274"/>
            <a:ext cx="2863825" cy="369332"/>
          </a:xfrm>
          <a:prstGeom prst="rect">
            <a:avLst/>
          </a:prstGeom>
          <a:noFill/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>
                <a:solidFill>
                  <a:schemeClr val="accent2"/>
                </a:solidFill>
              </a:rPr>
              <a:t>Export to History </a:t>
            </a:r>
            <a:r>
              <a:rPr lang="en-US" dirty="0"/>
              <a:t>as 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EA69CA-2E94-4AF3-9746-1B4E456FB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550" y="1886274"/>
            <a:ext cx="4901992" cy="962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828B5D87-FA05-4C9D-BCDD-9440BD65609F}"/>
              </a:ext>
            </a:extLst>
          </p:cNvPr>
          <p:cNvSpPr/>
          <p:nvPr/>
        </p:nvSpPr>
        <p:spPr>
          <a:xfrm rot="16200000">
            <a:off x="5488416" y="1498305"/>
            <a:ext cx="364067" cy="20131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EC2BA0-CB4C-4734-AE02-D98D829BB159}"/>
              </a:ext>
            </a:extLst>
          </p:cNvPr>
          <p:cNvSpPr/>
          <p:nvPr/>
        </p:nvSpPr>
        <p:spPr>
          <a:xfrm>
            <a:off x="7925773" y="2255606"/>
            <a:ext cx="1045205" cy="26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1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327EB-E708-4376-952B-ECBD97F2E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2057401"/>
            <a:ext cx="12192000" cy="241496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8DC2B-379F-46F3-B835-81F010383FF3}"/>
              </a:ext>
            </a:extLst>
          </p:cNvPr>
          <p:cNvSpPr txBox="1"/>
          <p:nvPr/>
        </p:nvSpPr>
        <p:spPr>
          <a:xfrm>
            <a:off x="133350" y="914996"/>
            <a:ext cx="1192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Export to History</a:t>
            </a:r>
          </a:p>
          <a:p>
            <a:r>
              <a:rPr lang="en-US" dirty="0"/>
              <a:t>For this tutorial, we will be creating a new history. Type a history name, for example </a:t>
            </a:r>
            <a:r>
              <a:rPr lang="en-US" i="1" dirty="0"/>
              <a:t>GLDS-104 Tutorial. </a:t>
            </a:r>
            <a:r>
              <a:rPr lang="en-US" dirty="0"/>
              <a:t>Click </a:t>
            </a:r>
            <a:r>
              <a:rPr lang="en-US" b="1" dirty="0">
                <a:solidFill>
                  <a:schemeClr val="accent2"/>
                </a:solidFill>
              </a:rPr>
              <a:t>Import</a:t>
            </a:r>
            <a:r>
              <a:rPr lang="en-US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84759-4A74-4EA2-882A-87B7E4F8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943" y="4800599"/>
            <a:ext cx="5038932" cy="1495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CA0D95-8D77-40E1-8F67-E9376877A80C}"/>
              </a:ext>
            </a:extLst>
          </p:cNvPr>
          <p:cNvSpPr txBox="1"/>
          <p:nvPr/>
        </p:nvSpPr>
        <p:spPr>
          <a:xfrm>
            <a:off x="485775" y="5019674"/>
            <a:ext cx="527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selected files have been successfully imported. Click on the green box or navigate to </a:t>
            </a:r>
            <a:r>
              <a:rPr lang="en-US" dirty="0">
                <a:solidFill>
                  <a:schemeClr val="accent2"/>
                </a:solidFill>
              </a:rPr>
              <a:t>Analyze Data </a:t>
            </a:r>
            <a:r>
              <a:rPr lang="en-US" dirty="0"/>
              <a:t>in top menu to see your current history.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CB4338-2A77-4C90-B6B8-2889448C7336}"/>
              </a:ext>
            </a:extLst>
          </p:cNvPr>
          <p:cNvSpPr/>
          <p:nvPr/>
        </p:nvSpPr>
        <p:spPr>
          <a:xfrm>
            <a:off x="4000500" y="3114675"/>
            <a:ext cx="2914443" cy="3714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3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103B-A87F-4AC5-8FC2-131305C9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2" y="0"/>
            <a:ext cx="10055578" cy="1499616"/>
          </a:xfrm>
        </p:spPr>
        <p:txBody>
          <a:bodyPr/>
          <a:lstStyle/>
          <a:p>
            <a:r>
              <a:rPr lang="en-US" dirty="0"/>
              <a:t>Adding Reference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9FFA8-F101-485B-930A-4F385CB3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59" y="2067843"/>
            <a:ext cx="3669192" cy="1284810"/>
          </a:xfr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wrap="square" rtlCol="0">
            <a:spAutoFit/>
          </a:bodyPr>
          <a:lstStyle/>
          <a:p>
            <a:pPr marL="0" defTabSz="457200"/>
            <a:r>
              <a:rPr lang="en-US" sz="1800" dirty="0"/>
              <a:t>Click on </a:t>
            </a:r>
            <a:r>
              <a:rPr lang="en-US" sz="1800" dirty="0">
                <a:solidFill>
                  <a:schemeClr val="accent2"/>
                </a:solidFill>
              </a:rPr>
              <a:t>Shared Data</a:t>
            </a:r>
            <a:r>
              <a:rPr lang="en-US" sz="1800" dirty="0"/>
              <a:t>, then navigate to </a:t>
            </a:r>
            <a:r>
              <a:rPr lang="en-US" sz="1800" dirty="0">
                <a:solidFill>
                  <a:schemeClr val="accent2"/>
                </a:solidFill>
              </a:rPr>
              <a:t>Data Libraries</a:t>
            </a:r>
          </a:p>
          <a:p>
            <a:pPr marL="0" indent="0" defTabSz="457200">
              <a:buNone/>
            </a:pPr>
            <a:r>
              <a:rPr lang="en-US" sz="1800" dirty="0"/>
              <a:t>In </a:t>
            </a:r>
            <a:r>
              <a:rPr lang="en-US" sz="1800" dirty="0">
                <a:solidFill>
                  <a:schemeClr val="accent2"/>
                </a:solidFill>
              </a:rPr>
              <a:t>Annotated Genomes &amp; Reference Gene Sets</a:t>
            </a:r>
            <a:r>
              <a:rPr lang="en-US" sz="1800" dirty="0"/>
              <a:t>, open the </a:t>
            </a:r>
            <a:r>
              <a:rPr lang="en-US" sz="1800" dirty="0">
                <a:solidFill>
                  <a:schemeClr val="accent2"/>
                </a:solidFill>
              </a:rPr>
              <a:t>GTF,GFF </a:t>
            </a:r>
            <a:r>
              <a:rPr lang="en-US" sz="1800" dirty="0"/>
              <a:t>folder.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F835D-7BCD-4242-9459-E5071CB3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64" y="1916507"/>
            <a:ext cx="4292777" cy="1918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9786A-F550-4836-9D98-3A29D4F56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46" y="1916507"/>
            <a:ext cx="3044190" cy="2109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71FAF4-64BA-4959-BC64-FDC03F298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48" y="4371294"/>
            <a:ext cx="7024013" cy="2396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AE35ED-25ED-4232-9E25-7FD54361471F}"/>
              </a:ext>
            </a:extLst>
          </p:cNvPr>
          <p:cNvSpPr/>
          <p:nvPr/>
        </p:nvSpPr>
        <p:spPr>
          <a:xfrm>
            <a:off x="4582809" y="6408576"/>
            <a:ext cx="7024013" cy="359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179A34-DC61-4E2E-8346-5249BF819821}"/>
              </a:ext>
            </a:extLst>
          </p:cNvPr>
          <p:cNvSpPr/>
          <p:nvPr/>
        </p:nvSpPr>
        <p:spPr>
          <a:xfrm>
            <a:off x="113823" y="1916507"/>
            <a:ext cx="443801" cy="408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5C7A71A-A204-4A89-8D8B-1E5440C4701F}"/>
              </a:ext>
            </a:extLst>
          </p:cNvPr>
          <p:cNvSpPr/>
          <p:nvPr/>
        </p:nvSpPr>
        <p:spPr>
          <a:xfrm>
            <a:off x="8672246" y="3168103"/>
            <a:ext cx="253595" cy="184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5A9CB9-0157-4606-857B-98D900F63EC0}"/>
              </a:ext>
            </a:extLst>
          </p:cNvPr>
          <p:cNvSpPr txBox="1"/>
          <p:nvPr/>
        </p:nvSpPr>
        <p:spPr>
          <a:xfrm>
            <a:off x="426559" y="4025554"/>
            <a:ext cx="3669192" cy="1089529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vert="horz" wrap="square" lIns="45720" tIns="45720" rIns="45720" bIns="45720" rtlCol="0">
            <a:spAutoFit/>
          </a:bodyPr>
          <a:lstStyle>
            <a:lvl1pPr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Select the .</a:t>
            </a:r>
            <a:r>
              <a:rPr lang="en-US" dirty="0" err="1"/>
              <a:t>gtf</a:t>
            </a:r>
            <a:r>
              <a:rPr lang="en-US" dirty="0"/>
              <a:t> file of the correct organism (in this case, </a:t>
            </a:r>
            <a:r>
              <a:rPr lang="en-US" i="1" dirty="0"/>
              <a:t>Mus musculus</a:t>
            </a:r>
            <a:r>
              <a:rPr lang="en-US" dirty="0"/>
              <a:t>), to </a:t>
            </a:r>
            <a:r>
              <a:rPr lang="en-US" dirty="0">
                <a:solidFill>
                  <a:schemeClr val="accent2"/>
                </a:solidFill>
              </a:rPr>
              <a:t>Export to History</a:t>
            </a:r>
            <a:r>
              <a:rPr lang="en-US" dirty="0"/>
              <a:t>. Export into your active history as Datasets.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4D5938-7C6C-4CE7-ABA6-B2F778867FBF}"/>
              </a:ext>
            </a:extLst>
          </p:cNvPr>
          <p:cNvSpPr/>
          <p:nvPr/>
        </p:nvSpPr>
        <p:spPr>
          <a:xfrm>
            <a:off x="132358" y="3829236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FD4D6-4989-4F35-A762-8A5CE262DF4A}"/>
              </a:ext>
            </a:extLst>
          </p:cNvPr>
          <p:cNvSpPr txBox="1"/>
          <p:nvPr/>
        </p:nvSpPr>
        <p:spPr>
          <a:xfrm>
            <a:off x="426558" y="5863811"/>
            <a:ext cx="3669193" cy="590931"/>
          </a:xfrm>
          <a:prstGeom prst="rect">
            <a:avLst/>
          </a:prstGeom>
          <a:solidFill>
            <a:schemeClr val="bg1"/>
          </a:solidFill>
          <a:ln w="19050">
            <a:solidFill>
              <a:srgbClr val="1CADE4"/>
            </a:solidFill>
          </a:ln>
        </p:spPr>
        <p:txBody>
          <a:bodyPr vert="horz" wrap="square" lIns="45720" tIns="45720" rIns="45720" bIns="45720" rtlCol="0">
            <a:spAutoFit/>
          </a:bodyPr>
          <a:lstStyle>
            <a:lvl1pPr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</a:lvl1pPr>
            <a:lvl2pPr marL="26517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</a:lvl2pPr>
            <a:lvl3pPr marL="4480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3pPr>
            <a:lvl4pPr marL="59436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4pPr>
            <a:lvl5pPr marL="77724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5pPr>
            <a:lvl6pPr marL="914400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6pPr>
            <a:lvl7pPr marL="1060704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7pPr>
            <a:lvl8pPr marL="1216152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8pPr>
            <a:lvl9pPr marL="1362456" indent="-13716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/>
            </a:lvl9pPr>
          </a:lstStyle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Analyze Data</a:t>
            </a:r>
            <a:r>
              <a:rPr lang="en-US" dirty="0"/>
              <a:t> to return to your main analysis panel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77820-6914-4062-A15A-D5F5E39AD77B}"/>
              </a:ext>
            </a:extLst>
          </p:cNvPr>
          <p:cNvSpPr/>
          <p:nvPr/>
        </p:nvSpPr>
        <p:spPr>
          <a:xfrm>
            <a:off x="132358" y="5667493"/>
            <a:ext cx="405698" cy="392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69155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</TotalTime>
  <Words>1495</Words>
  <Application>Microsoft Office PowerPoint</Application>
  <PresentationFormat>Widescreen</PresentationFormat>
  <Paragraphs>276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PowerPoint Presentation</vt:lpstr>
      <vt:lpstr>OVERVIEW OF THE Pipeline</vt:lpstr>
      <vt:lpstr>GeneLAB RNA-SEQ Workflow</vt:lpstr>
      <vt:lpstr>Logging into the Analysis Platform</vt:lpstr>
      <vt:lpstr>Analysis Platform Overview</vt:lpstr>
      <vt:lpstr>Finding your data: example dataset</vt:lpstr>
      <vt:lpstr>Adding data to history</vt:lpstr>
      <vt:lpstr>PowerPoint Presentation</vt:lpstr>
      <vt:lpstr>Adding Reference Genomes</vt:lpstr>
      <vt:lpstr>Viewing History</vt:lpstr>
      <vt:lpstr>OVERVIEW OF Searching FOR and running tools</vt:lpstr>
      <vt:lpstr>Quality control: Call FASTQC</vt:lpstr>
      <vt:lpstr>FASTQC Results</vt:lpstr>
      <vt:lpstr>Trimming: Call Trim Galore!</vt:lpstr>
      <vt:lpstr>Trim Galore! Results</vt:lpstr>
      <vt:lpstr>changing file names/metadata</vt:lpstr>
      <vt:lpstr>Alignment: Call RNA star</vt:lpstr>
      <vt:lpstr>RNA star Results</vt:lpstr>
      <vt:lpstr>RNA star Results</vt:lpstr>
      <vt:lpstr>COUNT: CALL FEATURE COUNTS</vt:lpstr>
      <vt:lpstr>FEATURE COUNTS RESULTS</vt:lpstr>
      <vt:lpstr>Differential Gene Expression: CALL DeSEq2</vt:lpstr>
      <vt:lpstr>DESEQ2 Results</vt:lpstr>
      <vt:lpstr>View Graphical Summaries/visualization plots</vt:lpstr>
      <vt:lpstr>Filter Differentially Expressed GeneS</vt:lpstr>
      <vt:lpstr>Annotate Differentially Expressed Genes</vt:lpstr>
      <vt:lpstr>Generate a Volcano Plot</vt:lpstr>
      <vt:lpstr>View Volcano Plot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analysis using NASA-Galaxy</dc:title>
  <dc:creator>Shayoni Ray (ARC-SCR)[UNIVERSITIES SPACE RESEARCH ASSN]</dc:creator>
  <cp:lastModifiedBy>Claudio, Jennifer C. (ARC-SCR)[Blue Marble Space]</cp:lastModifiedBy>
  <cp:revision>707</cp:revision>
  <dcterms:created xsi:type="dcterms:W3CDTF">2018-07-10T18:32:26Z</dcterms:created>
  <dcterms:modified xsi:type="dcterms:W3CDTF">2022-01-12T16:24:05Z</dcterms:modified>
</cp:coreProperties>
</file>